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1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3.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1.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7.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62.jpeg" ContentType="image/jpeg"/>
  <Override PartName="/ppt/media/image161.jpeg" ContentType="image/jpeg"/>
  <Override PartName="/ppt/media/image160.jpeg" ContentType="image/jpeg"/>
  <Override PartName="/ppt/media/image159.png" ContentType="image/png"/>
  <Override PartName="/ppt/media/image150.jpeg" ContentType="image/jpeg"/>
  <Override PartName="/ppt/media/image149.jpeg" ContentType="image/jpeg"/>
  <Override PartName="/ppt/media/image139.png" ContentType="image/png"/>
  <Override PartName="/ppt/media/image133.png" ContentType="image/png"/>
  <Override PartName="/ppt/media/image130.png" ContentType="image/png"/>
  <Override PartName="/ppt/media/image127.png" ContentType="image/png"/>
  <Override PartName="/ppt/media/image126.png" ContentType="image/png"/>
  <Override PartName="/ppt/media/image131.jpeg" ContentType="image/jpeg"/>
  <Override PartName="/ppt/media/image125.png" ContentType="image/png"/>
  <Override PartName="/ppt/media/image120.jpeg" ContentType="image/jpeg"/>
  <Override PartName="/ppt/media/image118.jpeg" ContentType="image/jpeg"/>
  <Override PartName="/ppt/media/image116.png" ContentType="image/png"/>
  <Override PartName="/ppt/media/image114.png" ContentType="image/png"/>
  <Override PartName="/ppt/media/image108.png" ContentType="image/png"/>
  <Override PartName="/ppt/media/image105.jpeg" ContentType="image/jpeg"/>
  <Override PartName="/ppt/media/hdphoto2.wdp" ContentType="image/vnd.ms-photo"/>
  <Override PartName="/ppt/media/image99.png" ContentType="image/png"/>
  <Override PartName="/ppt/media/image151.png" ContentType="image/png"/>
  <Override PartName="/ppt/media/image97.jpeg" ContentType="image/jpeg"/>
  <Override PartName="/ppt/media/image113.png" ContentType="image/png"/>
  <Override PartName="/ppt/media/image95.png" ContentType="image/png"/>
  <Override PartName="/ppt/media/image112.png" ContentType="image/png"/>
  <Override PartName="/ppt/media/image94.png" ContentType="image/png"/>
  <Override PartName="/ppt/media/image111.png" ContentType="image/png"/>
  <Override PartName="/ppt/media/image93.png" ContentType="image/png"/>
  <Override PartName="/ppt/media/image110.png" ContentType="image/png"/>
  <Override PartName="/ppt/media/image92.png" ContentType="image/png"/>
  <Override PartName="/ppt/media/image91.png" ContentType="image/png"/>
  <Override PartName="/ppt/media/image128.png" ContentType="image/png"/>
  <Override PartName="/ppt/media/image90.jpeg" ContentType="image/jpeg"/>
  <Override PartName="/ppt/media/image89.jpeg" ContentType="image/jpeg"/>
  <Override PartName="/ppt/media/image157.png" ContentType="image/png"/>
  <Override PartName="/ppt/media/image88.jpeg" ContentType="image/jpeg"/>
  <Override PartName="/ppt/media/image104.png" ContentType="image/png"/>
  <Override PartName="/ppt/media/image86.png" ContentType="image/png"/>
  <Override PartName="/ppt/media/image85.png" ContentType="image/png"/>
  <Override PartName="/ppt/media/image106.jpeg" ContentType="image/jpeg"/>
  <Override PartName="/ppt/media/image102.png" ContentType="image/png"/>
  <Override PartName="/ppt/media/image84.png" ContentType="image/png"/>
  <Override PartName="/ppt/media/image30.jpeg" ContentType="image/jpeg"/>
  <Override PartName="/ppt/media/image119.png" ContentType="image/png"/>
  <Override PartName="/ppt/media/image57.jpeg" ContentType="image/jpeg"/>
  <Override PartName="/ppt/media/hdphoto1.wdp" ContentType="image/vnd.ms-photo"/>
  <Override PartName="/ppt/media/image82.jpeg" ContentType="image/jpeg"/>
  <Override PartName="/ppt/media/image79.png" ContentType="image/png"/>
  <Override PartName="/ppt/media/image23.jpeg" ContentType="image/jpeg"/>
  <Override PartName="/ppt/media/image158.png" ContentType="image/png"/>
  <Override PartName="/ppt/media/image20.jpeg" ContentType="image/jpeg"/>
  <Override PartName="/ppt/media/image100.png" ContentType="image/png"/>
  <Override PartName="/ppt/media/image1.png" ContentType="image/png"/>
  <Override PartName="/ppt/media/image40.jpeg" ContentType="image/jpeg"/>
  <Override PartName="/ppt/media/image101.png" ContentType="image/png"/>
  <Override PartName="/ppt/media/image83.png" ContentType="image/png"/>
  <Override PartName="/ppt/media/image2.png" ContentType="image/png"/>
  <Override PartName="/ppt/media/image145.png" ContentType="image/png"/>
  <Override PartName="/ppt/media/image36.png" ContentType="image/png"/>
  <Override PartName="/ppt/media/image11.png" ContentType="image/png"/>
  <Override PartName="/ppt/media/image87.png" ContentType="image/png"/>
  <Override PartName="/ppt/media/image8.jpeg" ContentType="image/jpeg"/>
  <Override PartName="/ppt/media/image144.png" ContentType="image/png"/>
  <Override PartName="/ppt/media/image35.png" ContentType="image/png"/>
  <Override PartName="/ppt/media/image143.png" ContentType="image/png"/>
  <Override PartName="/ppt/media/image34.png" ContentType="image/png"/>
  <Override PartName="/ppt/media/image80.jpeg" ContentType="image/jpeg"/>
  <Override PartName="/ppt/media/image21.jpeg" ContentType="image/jpeg"/>
  <Override PartName="/ppt/media/image59.png" ContentType="image/png"/>
  <Override PartName="/ppt/media/image33.png" ContentType="image/png"/>
  <Override PartName="/ppt/media/image96.jpeg" ContentType="image/jpeg"/>
  <Override PartName="/ppt/media/image32.png" ContentType="image/png"/>
  <Override PartName="/ppt/media/image31.png" ContentType="image/png"/>
  <Override PartName="/ppt/media/image138.png" ContentType="image/png"/>
  <Override PartName="/ppt/media/image29.png" ContentType="image/png"/>
  <Override PartName="/ppt/media/image137.png" ContentType="image/png"/>
  <Override PartName="/ppt/media/image28.png" ContentType="image/png"/>
  <Override PartName="/ppt/media/image136.png" ContentType="image/png"/>
  <Override PartName="/ppt/media/image27.png" ContentType="image/png"/>
  <Override PartName="/ppt/media/image135.png" ContentType="image/png"/>
  <Override PartName="/ppt/media/image132.jpeg" ContentType="image/jpeg"/>
  <Override PartName="/ppt/media/image26.png" ContentType="image/png"/>
  <Override PartName="/ppt/media/image25.png" ContentType="image/png"/>
  <Override PartName="/ppt/media/image140.jpeg" ContentType="image/jpeg"/>
  <Override PartName="/ppt/media/image5.jpeg" ContentType="image/jpeg"/>
  <Override PartName="/ppt/media/image123.png" ContentType="image/png"/>
  <Override PartName="/ppt/media/image14.png" ContentType="image/png"/>
  <Override PartName="/ppt/media/image39.png" ContentType="image/png"/>
  <Override PartName="/ppt/media/image129.png" ContentType="image/png"/>
  <Override PartName="/ppt/media/image58.jpeg" ContentType="image/jpeg"/>
  <Override PartName="/ppt/media/image124.png" ContentType="image/png"/>
  <Override PartName="/ppt/media/image15.png" ContentType="image/png"/>
  <Override PartName="/ppt/media/image115.png" ContentType="image/png"/>
  <Override PartName="/ppt/media/image9.jpeg" ContentType="image/jpeg"/>
  <Override PartName="/ppt/media/image155.png" ContentType="image/png"/>
  <Override PartName="/ppt/media/image148.jpeg" ContentType="image/jpeg"/>
  <Override PartName="/ppt/media/image134.jpeg" ContentType="image/jpeg"/>
  <Override PartName="/ppt/media/image46.png" ContentType="image/png"/>
  <Override PartName="/ppt/media/image121.png" ContentType="image/png"/>
  <Override PartName="/ppt/media/image12.png" ContentType="image/png"/>
  <Override PartName="/ppt/media/image19.jpeg" ContentType="image/jpeg"/>
  <Override PartName="/ppt/media/image146.png" ContentType="image/png"/>
  <Override PartName="/ppt/media/image3.jpeg" ContentType="image/jpeg"/>
  <Override PartName="/ppt/media/image37.png" ContentType="image/png"/>
  <Override PartName="/ppt/media/image122.png" ContentType="image/png"/>
  <Override PartName="/ppt/media/image13.png" ContentType="image/png"/>
  <Override PartName="/ppt/media/image147.png" ContentType="image/png"/>
  <Override PartName="/ppt/media/image38.png" ContentType="image/png"/>
  <Override PartName="/ppt/media/image107.png" ContentType="image/png"/>
  <Override PartName="/ppt/media/image24.jpeg" ContentType="image/jpeg"/>
  <Override PartName="/ppt/media/image10.jpeg" ContentType="image/jpeg"/>
  <Override PartName="/ppt/media/image70.png" ContentType="image/png"/>
  <Override PartName="/ppt/media/image16.jpeg" ContentType="image/jpeg"/>
  <Override PartName="/ppt/media/image49.jpeg" ContentType="image/jpeg"/>
  <Override PartName="/ppt/media/image41.jpeg" ContentType="image/jpeg"/>
  <Override PartName="/ppt/media/image74.jpeg" ContentType="image/jpeg"/>
  <Override PartName="/ppt/media/image109.png" ContentType="image/png"/>
  <Override PartName="/ppt/media/image56.jpeg" ContentType="image/jpeg"/>
  <Override PartName="/ppt/media/image42.jpeg" ContentType="image/jpeg"/>
  <Override PartName="/ppt/media/image60.png" ContentType="image/png"/>
  <Override PartName="/ppt/media/image152.png" ContentType="image/png"/>
  <Override PartName="/ppt/media/image43.png" ContentType="image/png"/>
  <Override PartName="/ppt/media/image17.jpeg" ContentType="image/jpeg"/>
  <Override PartName="/ppt/media/image68.png" ContentType="image/png"/>
  <Override PartName="/ppt/media/image153.png" ContentType="image/png"/>
  <Override PartName="/ppt/media/image44.png" ContentType="image/png"/>
  <Override PartName="/ppt/media/image81.jpeg" ContentType="image/jpeg"/>
  <Override PartName="/ppt/media/image22.jpeg" ContentType="image/jpeg"/>
  <Override PartName="/ppt/media/image69.png" ContentType="image/png"/>
  <Override PartName="/ppt/media/image154.png" ContentType="image/png"/>
  <Override PartName="/ppt/media/image45.png" ContentType="image/png"/>
  <Override PartName="/ppt/media/image156.png" ContentType="image/png"/>
  <Override PartName="/ppt/media/image4.jpeg" ContentType="image/jpeg"/>
  <Override PartName="/ppt/media/image47.png" ContentType="image/png"/>
  <Override PartName="/ppt/media/image48.jpeg" ContentType="image/jpeg"/>
  <Override PartName="/ppt/media/image50.jpeg" ContentType="image/jpeg"/>
  <Override PartName="/ppt/media/image117.jpeg" ContentType="image/jpeg"/>
  <Override PartName="/ppt/media/image103.jpeg" ContentType="image/jpeg"/>
  <Override PartName="/ppt/media/image54.png" ContentType="image/png"/>
  <Override PartName="/ppt/media/image51.png" ContentType="image/png"/>
  <Override PartName="/ppt/media/image76.png" ContentType="image/png"/>
  <Override PartName="/ppt/media/image98.jpeg" ContentType="image/jpeg"/>
  <Override PartName="/ppt/media/image52.png" ContentType="image/png"/>
  <Override PartName="/ppt/media/image142.jpeg" ContentType="image/jpeg"/>
  <Override PartName="/ppt/media/image7.jpeg" ContentType="image/jpeg"/>
  <Override PartName="/ppt/media/image77.png" ContentType="image/png"/>
  <Override PartName="/ppt/media/image53.png" ContentType="image/png"/>
  <Override PartName="/ppt/media/image18.jpeg" ContentType="image/jpeg"/>
  <Override PartName="/ppt/media/image78.png" ContentType="image/png"/>
  <Override PartName="/ppt/media/image55.png" ContentType="image/png"/>
  <Override PartName="/ppt/media/image62.png" ContentType="image/png"/>
  <Override PartName="/ppt/media/image63.png" ContentType="image/png"/>
  <Override PartName="/ppt/media/image64.jpeg" ContentType="image/jpeg"/>
  <Override PartName="/ppt/media/image65.jpeg" ContentType="image/jpeg"/>
  <Override PartName="/ppt/media/image66.jpeg" ContentType="image/jpeg"/>
  <Override PartName="/ppt/media/image141.jpeg" ContentType="image/jpeg"/>
  <Override PartName="/ppt/media/image6.jpeg" ContentType="image/jpeg"/>
  <Override PartName="/ppt/media/image67.png" ContentType="image/png"/>
  <Override PartName="/ppt/media/image73.jpeg" ContentType="image/jpeg"/>
  <Override PartName="/ppt/media/image71.png" ContentType="image/png"/>
  <Override PartName="/ppt/media/image61.png" ContentType="image/png"/>
  <Override PartName="/ppt/media/image72.jpeg" ContentType="image/jpeg"/>
  <Override PartName="/ppt/media/image75.png" ContentType="image/png"/>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9906000" cy="6858000"/>
  <p:notesSz cx="6858000" cy="9906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41"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2"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 </a:t>
            </a:r>
            <a:endParaRPr b="0" lang="en-US" sz="1400" spc="-1" strike="noStrike">
              <a:latin typeface="Times New Roman"/>
            </a:endParaRPr>
          </a:p>
        </p:txBody>
      </p:sp>
      <p:sp>
        <p:nvSpPr>
          <p:cNvPr id="43"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 </a:t>
            </a:r>
            <a:endParaRPr b="0" lang="en-US" sz="1400" spc="-1" strike="noStrike">
              <a:latin typeface="Times New Roman"/>
            </a:endParaRPr>
          </a:p>
        </p:txBody>
      </p:sp>
      <p:sp>
        <p:nvSpPr>
          <p:cNvPr id="44"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 </a:t>
            </a:r>
            <a:endParaRPr b="0" lang="en-US" sz="1400" spc="-1" strike="noStrike">
              <a:latin typeface="Times New Roman"/>
            </a:endParaRPr>
          </a:p>
        </p:txBody>
      </p:sp>
      <p:sp>
        <p:nvSpPr>
          <p:cNvPr id="45" name="PlaceHolder 6"/>
          <p:cNvSpPr>
            <a:spLocks noGrp="1"/>
          </p:cNvSpPr>
          <p:nvPr>
            <p:ph type="sldNum"/>
          </p:nvPr>
        </p:nvSpPr>
        <p:spPr>
          <a:xfrm>
            <a:off x="4278960" y="10157400"/>
            <a:ext cx="3280680" cy="534240"/>
          </a:xfrm>
          <a:prstGeom prst="rect">
            <a:avLst/>
          </a:prstGeom>
        </p:spPr>
        <p:txBody>
          <a:bodyPr lIns="0" rIns="0" tIns="0" bIns="0" anchor="b"/>
          <a:p>
            <a:pPr algn="r"/>
            <a:fld id="{4A6A401C-7706-4E08-81DF-E1937DE9A8E5}"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954000" y="684360"/>
            <a:ext cx="4934880" cy="3417120"/>
          </a:xfrm>
          <a:prstGeom prst="rect">
            <a:avLst/>
          </a:prstGeom>
        </p:spPr>
      </p:sp>
      <p:sp>
        <p:nvSpPr>
          <p:cNvPr id="550"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51"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sldImg"/>
          </p:nvPr>
        </p:nvSpPr>
        <p:spPr>
          <a:xfrm>
            <a:off x="954000" y="684360"/>
            <a:ext cx="4934880" cy="3417120"/>
          </a:xfrm>
          <a:prstGeom prst="rect">
            <a:avLst/>
          </a:prstGeom>
        </p:spPr>
      </p:sp>
      <p:sp>
        <p:nvSpPr>
          <p:cNvPr id="577"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78"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sldImg"/>
          </p:nvPr>
        </p:nvSpPr>
        <p:spPr>
          <a:xfrm>
            <a:off x="954000" y="684360"/>
            <a:ext cx="4934880" cy="3417120"/>
          </a:xfrm>
          <a:prstGeom prst="rect">
            <a:avLst/>
          </a:prstGeom>
        </p:spPr>
      </p:sp>
      <p:sp>
        <p:nvSpPr>
          <p:cNvPr id="580"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81"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PlaceHolder 1"/>
          <p:cNvSpPr>
            <a:spLocks noGrp="1"/>
          </p:cNvSpPr>
          <p:nvPr>
            <p:ph type="sldImg"/>
          </p:nvPr>
        </p:nvSpPr>
        <p:spPr>
          <a:xfrm>
            <a:off x="954000" y="684360"/>
            <a:ext cx="4934880" cy="3417120"/>
          </a:xfrm>
          <a:prstGeom prst="rect">
            <a:avLst/>
          </a:prstGeom>
        </p:spPr>
      </p:sp>
      <p:sp>
        <p:nvSpPr>
          <p:cNvPr id="583"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84"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PlaceHolder 1"/>
          <p:cNvSpPr>
            <a:spLocks noGrp="1"/>
          </p:cNvSpPr>
          <p:nvPr>
            <p:ph type="sldImg"/>
          </p:nvPr>
        </p:nvSpPr>
        <p:spPr>
          <a:xfrm>
            <a:off x="954000" y="684360"/>
            <a:ext cx="4934880" cy="3417120"/>
          </a:xfrm>
          <a:prstGeom prst="rect">
            <a:avLst/>
          </a:prstGeom>
        </p:spPr>
      </p:sp>
      <p:sp>
        <p:nvSpPr>
          <p:cNvPr id="586"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87"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type="sldImg"/>
          </p:nvPr>
        </p:nvSpPr>
        <p:spPr>
          <a:xfrm>
            <a:off x="954000" y="684360"/>
            <a:ext cx="4934880" cy="3417120"/>
          </a:xfrm>
          <a:prstGeom prst="rect">
            <a:avLst/>
          </a:prstGeom>
        </p:spPr>
      </p:sp>
      <p:sp>
        <p:nvSpPr>
          <p:cNvPr id="589"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90"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sldImg"/>
          </p:nvPr>
        </p:nvSpPr>
        <p:spPr>
          <a:xfrm>
            <a:off x="954000" y="684360"/>
            <a:ext cx="4934880" cy="3417120"/>
          </a:xfrm>
          <a:prstGeom prst="rect">
            <a:avLst/>
          </a:prstGeom>
        </p:spPr>
      </p:sp>
      <p:sp>
        <p:nvSpPr>
          <p:cNvPr id="592"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93"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sldImg"/>
          </p:nvPr>
        </p:nvSpPr>
        <p:spPr>
          <a:xfrm>
            <a:off x="954000" y="684360"/>
            <a:ext cx="4934880" cy="3417120"/>
          </a:xfrm>
          <a:prstGeom prst="rect">
            <a:avLst/>
          </a:prstGeom>
        </p:spPr>
      </p:sp>
      <p:sp>
        <p:nvSpPr>
          <p:cNvPr id="595"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96"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PlaceHolder 1"/>
          <p:cNvSpPr>
            <a:spLocks noGrp="1"/>
          </p:cNvSpPr>
          <p:nvPr>
            <p:ph type="sldImg"/>
          </p:nvPr>
        </p:nvSpPr>
        <p:spPr>
          <a:xfrm>
            <a:off x="954000" y="684360"/>
            <a:ext cx="4934880" cy="3417120"/>
          </a:xfrm>
          <a:prstGeom prst="rect">
            <a:avLst/>
          </a:prstGeom>
        </p:spPr>
      </p:sp>
      <p:sp>
        <p:nvSpPr>
          <p:cNvPr id="598"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99"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sldImg"/>
          </p:nvPr>
        </p:nvSpPr>
        <p:spPr>
          <a:xfrm>
            <a:off x="954000" y="684360"/>
            <a:ext cx="4934880" cy="3417120"/>
          </a:xfrm>
          <a:prstGeom prst="rect">
            <a:avLst/>
          </a:prstGeom>
        </p:spPr>
      </p:sp>
      <p:sp>
        <p:nvSpPr>
          <p:cNvPr id="601"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602"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PlaceHolder 1"/>
          <p:cNvSpPr>
            <a:spLocks noGrp="1"/>
          </p:cNvSpPr>
          <p:nvPr>
            <p:ph type="sldImg"/>
          </p:nvPr>
        </p:nvSpPr>
        <p:spPr>
          <a:xfrm>
            <a:off x="954000" y="684360"/>
            <a:ext cx="4934880" cy="3417120"/>
          </a:xfrm>
          <a:prstGeom prst="rect">
            <a:avLst/>
          </a:prstGeom>
        </p:spPr>
      </p:sp>
      <p:sp>
        <p:nvSpPr>
          <p:cNvPr id="604"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605"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PlaceHolder 1"/>
          <p:cNvSpPr>
            <a:spLocks noGrp="1"/>
          </p:cNvSpPr>
          <p:nvPr>
            <p:ph type="sldImg"/>
          </p:nvPr>
        </p:nvSpPr>
        <p:spPr>
          <a:xfrm>
            <a:off x="954000" y="684360"/>
            <a:ext cx="4934880" cy="3417120"/>
          </a:xfrm>
          <a:prstGeom prst="rect">
            <a:avLst/>
          </a:prstGeom>
        </p:spPr>
      </p:sp>
      <p:sp>
        <p:nvSpPr>
          <p:cNvPr id="553"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54"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PlaceHolder 1"/>
          <p:cNvSpPr>
            <a:spLocks noGrp="1"/>
          </p:cNvSpPr>
          <p:nvPr>
            <p:ph type="sldImg"/>
          </p:nvPr>
        </p:nvSpPr>
        <p:spPr>
          <a:xfrm>
            <a:off x="954000" y="684360"/>
            <a:ext cx="4934880" cy="3417120"/>
          </a:xfrm>
          <a:prstGeom prst="rect">
            <a:avLst/>
          </a:prstGeom>
        </p:spPr>
      </p:sp>
      <p:sp>
        <p:nvSpPr>
          <p:cNvPr id="607"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608"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sldImg"/>
          </p:nvPr>
        </p:nvSpPr>
        <p:spPr>
          <a:xfrm>
            <a:off x="954000" y="684360"/>
            <a:ext cx="4934880" cy="3417120"/>
          </a:xfrm>
          <a:prstGeom prst="rect">
            <a:avLst/>
          </a:prstGeom>
        </p:spPr>
      </p:sp>
      <p:sp>
        <p:nvSpPr>
          <p:cNvPr id="610"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611"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PlaceHolder 1"/>
          <p:cNvSpPr>
            <a:spLocks noGrp="1"/>
          </p:cNvSpPr>
          <p:nvPr>
            <p:ph type="sldImg"/>
          </p:nvPr>
        </p:nvSpPr>
        <p:spPr>
          <a:xfrm>
            <a:off x="954000" y="684360"/>
            <a:ext cx="4934880" cy="3417120"/>
          </a:xfrm>
          <a:prstGeom prst="rect">
            <a:avLst/>
          </a:prstGeom>
        </p:spPr>
      </p:sp>
      <p:sp>
        <p:nvSpPr>
          <p:cNvPr id="613"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614"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PlaceHolder 1"/>
          <p:cNvSpPr>
            <a:spLocks noGrp="1"/>
          </p:cNvSpPr>
          <p:nvPr>
            <p:ph type="sldImg"/>
          </p:nvPr>
        </p:nvSpPr>
        <p:spPr>
          <a:xfrm>
            <a:off x="954000" y="684360"/>
            <a:ext cx="4934880" cy="3417120"/>
          </a:xfrm>
          <a:prstGeom prst="rect">
            <a:avLst/>
          </a:prstGeom>
        </p:spPr>
      </p:sp>
      <p:sp>
        <p:nvSpPr>
          <p:cNvPr id="616"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617"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PlaceHolder 1"/>
          <p:cNvSpPr>
            <a:spLocks noGrp="1"/>
          </p:cNvSpPr>
          <p:nvPr>
            <p:ph type="sldImg"/>
          </p:nvPr>
        </p:nvSpPr>
        <p:spPr>
          <a:xfrm>
            <a:off x="954000" y="684360"/>
            <a:ext cx="4934880" cy="3417120"/>
          </a:xfrm>
          <a:prstGeom prst="rect">
            <a:avLst/>
          </a:prstGeom>
        </p:spPr>
      </p:sp>
      <p:sp>
        <p:nvSpPr>
          <p:cNvPr id="619"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620"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1" name="PlaceHolder 1"/>
          <p:cNvSpPr>
            <a:spLocks noGrp="1"/>
          </p:cNvSpPr>
          <p:nvPr>
            <p:ph type="sldImg"/>
          </p:nvPr>
        </p:nvSpPr>
        <p:spPr>
          <a:xfrm>
            <a:off x="954000" y="684360"/>
            <a:ext cx="4934880" cy="3417120"/>
          </a:xfrm>
          <a:prstGeom prst="rect">
            <a:avLst/>
          </a:prstGeom>
        </p:spPr>
      </p:sp>
      <p:sp>
        <p:nvSpPr>
          <p:cNvPr id="622"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623"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PlaceHolder 1"/>
          <p:cNvSpPr>
            <a:spLocks noGrp="1"/>
          </p:cNvSpPr>
          <p:nvPr>
            <p:ph type="sldImg"/>
          </p:nvPr>
        </p:nvSpPr>
        <p:spPr>
          <a:xfrm>
            <a:off x="884160" y="812880"/>
            <a:ext cx="5790600" cy="4007880"/>
          </a:xfrm>
          <a:prstGeom prst="rect">
            <a:avLst/>
          </a:prstGeom>
        </p:spPr>
      </p:sp>
      <p:sp>
        <p:nvSpPr>
          <p:cNvPr id="625" name="PlaceHolder 2"/>
          <p:cNvSpPr>
            <a:spLocks noGrp="1"/>
          </p:cNvSpPr>
          <p:nvPr>
            <p:ph type="body"/>
          </p:nvPr>
        </p:nvSpPr>
        <p:spPr>
          <a:xfrm>
            <a:off x="756000" y="5078520"/>
            <a:ext cx="6046200" cy="4809600"/>
          </a:xfrm>
          <a:prstGeom prst="rect">
            <a:avLst/>
          </a:prstGeom>
        </p:spPr>
        <p:txBody>
          <a:bodyPr lIns="0" rIns="0" tIns="0" bIns="0"/>
          <a:p>
            <a:endParaRPr b="0" lang="en-US" sz="2000" spc="-1" strike="noStrike">
              <a:latin typeface="Arial"/>
            </a:endParaRPr>
          </a:p>
        </p:txBody>
      </p:sp>
      <p:sp>
        <p:nvSpPr>
          <p:cNvPr id="626" name="CustomShape 3"/>
          <p:cNvSpPr/>
          <p:nvPr/>
        </p:nvSpPr>
        <p:spPr>
          <a:xfrm>
            <a:off x="4278960" y="10157400"/>
            <a:ext cx="3279240" cy="532800"/>
          </a:xfrm>
          <a:prstGeom prst="rect">
            <a:avLst/>
          </a:prstGeom>
          <a:noFill/>
          <a:ln>
            <a:noFill/>
          </a:ln>
        </p:spPr>
        <p:style>
          <a:lnRef idx="0"/>
          <a:fillRef idx="0"/>
          <a:effectRef idx="0"/>
          <a:fontRef idx="minor"/>
        </p:style>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PlaceHolder 1"/>
          <p:cNvSpPr>
            <a:spLocks noGrp="1"/>
          </p:cNvSpPr>
          <p:nvPr>
            <p:ph type="sldImg"/>
          </p:nvPr>
        </p:nvSpPr>
        <p:spPr>
          <a:xfrm>
            <a:off x="954000" y="684360"/>
            <a:ext cx="4934880" cy="3417120"/>
          </a:xfrm>
          <a:prstGeom prst="rect">
            <a:avLst/>
          </a:prstGeom>
        </p:spPr>
      </p:sp>
      <p:sp>
        <p:nvSpPr>
          <p:cNvPr id="556"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57"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PlaceHolder 1"/>
          <p:cNvSpPr>
            <a:spLocks noGrp="1"/>
          </p:cNvSpPr>
          <p:nvPr>
            <p:ph type="sldImg"/>
          </p:nvPr>
        </p:nvSpPr>
        <p:spPr>
          <a:xfrm>
            <a:off x="954000" y="684360"/>
            <a:ext cx="4934880" cy="3417120"/>
          </a:xfrm>
          <a:prstGeom prst="rect">
            <a:avLst/>
          </a:prstGeom>
        </p:spPr>
      </p:sp>
      <p:sp>
        <p:nvSpPr>
          <p:cNvPr id="559"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60"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PlaceHolder 1"/>
          <p:cNvSpPr>
            <a:spLocks noGrp="1"/>
          </p:cNvSpPr>
          <p:nvPr>
            <p:ph type="sldImg"/>
          </p:nvPr>
        </p:nvSpPr>
        <p:spPr>
          <a:xfrm>
            <a:off x="954000" y="684360"/>
            <a:ext cx="4934880" cy="3417120"/>
          </a:xfrm>
          <a:prstGeom prst="rect">
            <a:avLst/>
          </a:prstGeom>
        </p:spPr>
      </p:sp>
      <p:sp>
        <p:nvSpPr>
          <p:cNvPr id="562"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63"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PlaceHolder 1"/>
          <p:cNvSpPr>
            <a:spLocks noGrp="1"/>
          </p:cNvSpPr>
          <p:nvPr>
            <p:ph type="sldImg"/>
          </p:nvPr>
        </p:nvSpPr>
        <p:spPr>
          <a:xfrm>
            <a:off x="954000" y="684360"/>
            <a:ext cx="4934880" cy="3417120"/>
          </a:xfrm>
          <a:prstGeom prst="rect">
            <a:avLst/>
          </a:prstGeom>
        </p:spPr>
      </p:sp>
      <p:sp>
        <p:nvSpPr>
          <p:cNvPr id="565"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66"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PlaceHolder 1"/>
          <p:cNvSpPr>
            <a:spLocks noGrp="1"/>
          </p:cNvSpPr>
          <p:nvPr>
            <p:ph type="sldImg"/>
          </p:nvPr>
        </p:nvSpPr>
        <p:spPr>
          <a:xfrm>
            <a:off x="954000" y="684360"/>
            <a:ext cx="4934880" cy="3417120"/>
          </a:xfrm>
          <a:prstGeom prst="rect">
            <a:avLst/>
          </a:prstGeom>
        </p:spPr>
      </p:sp>
      <p:sp>
        <p:nvSpPr>
          <p:cNvPr id="568"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69"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PlaceHolder 1"/>
          <p:cNvSpPr>
            <a:spLocks noGrp="1"/>
          </p:cNvSpPr>
          <p:nvPr>
            <p:ph type="sldImg"/>
          </p:nvPr>
        </p:nvSpPr>
        <p:spPr>
          <a:xfrm>
            <a:off x="954000" y="684360"/>
            <a:ext cx="4934880" cy="3417120"/>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72"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PlaceHolder 1"/>
          <p:cNvSpPr>
            <a:spLocks noGrp="1"/>
          </p:cNvSpPr>
          <p:nvPr>
            <p:ph type="sldImg"/>
          </p:nvPr>
        </p:nvSpPr>
        <p:spPr>
          <a:xfrm>
            <a:off x="954000" y="684360"/>
            <a:ext cx="4934880" cy="3417120"/>
          </a:xfrm>
          <a:prstGeom prst="rect">
            <a:avLst/>
          </a:prstGeom>
        </p:spPr>
      </p:sp>
      <p:sp>
        <p:nvSpPr>
          <p:cNvPr id="574" name="PlaceHolder 2"/>
          <p:cNvSpPr>
            <a:spLocks noGrp="1"/>
          </p:cNvSpPr>
          <p:nvPr>
            <p:ph type="body"/>
          </p:nvPr>
        </p:nvSpPr>
        <p:spPr>
          <a:xfrm>
            <a:off x="913320" y="4343400"/>
            <a:ext cx="5017680" cy="4101840"/>
          </a:xfrm>
          <a:prstGeom prst="rect">
            <a:avLst/>
          </a:prstGeom>
        </p:spPr>
        <p:txBody>
          <a:bodyPr lIns="0" rIns="0" tIns="0" bIns="0"/>
          <a:p>
            <a:endParaRPr b="0" lang="en-US" sz="2000" spc="-1" strike="noStrike">
              <a:latin typeface="Arial"/>
            </a:endParaRPr>
          </a:p>
        </p:txBody>
      </p:sp>
      <p:sp>
        <p:nvSpPr>
          <p:cNvPr id="575" name="CustomShape 3"/>
          <p:cNvSpPr/>
          <p:nvPr/>
        </p:nvSpPr>
        <p:spPr>
          <a:xfrm>
            <a:off x="3885120" y="8687160"/>
            <a:ext cx="2959560" cy="443160"/>
          </a:xfrm>
          <a:prstGeom prst="rect">
            <a:avLst/>
          </a:prstGeom>
          <a:noFill/>
          <a:ln>
            <a:noFill/>
          </a:ln>
        </p:spPr>
        <p:style>
          <a:lnRef idx="0"/>
          <a:fillRef idx="0"/>
          <a:effectRef idx="0"/>
          <a:fontRef idx="minor"/>
        </p:style>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495000" y="1604520"/>
            <a:ext cx="891504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95000" y="3682080"/>
            <a:ext cx="8915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5063040" y="3682080"/>
            <a:ext cx="4350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495000" y="1604520"/>
            <a:ext cx="2870280" cy="189684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509280" y="1604520"/>
            <a:ext cx="287028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523200" y="1604520"/>
            <a:ext cx="2870280" cy="189684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95000" y="3682080"/>
            <a:ext cx="2870280" cy="189684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509280" y="3682080"/>
            <a:ext cx="2870280" cy="189684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523200" y="3682080"/>
            <a:ext cx="2870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subTitle"/>
          </p:nvPr>
        </p:nvSpPr>
        <p:spPr>
          <a:xfrm>
            <a:off x="495000" y="1604520"/>
            <a:ext cx="89150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95000" y="1604520"/>
            <a:ext cx="89150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95000" y="273600"/>
            <a:ext cx="89150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5063040" y="1604520"/>
            <a:ext cx="4350240" cy="397728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495000" y="3682080"/>
            <a:ext cx="4350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495000" y="1604520"/>
            <a:ext cx="4350240" cy="397728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5063040" y="3682080"/>
            <a:ext cx="4350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95000" y="273600"/>
            <a:ext cx="8915040" cy="114480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495000" y="1604520"/>
            <a:ext cx="4350240" cy="189684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5063040" y="1604520"/>
            <a:ext cx="435024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95000" y="3682080"/>
            <a:ext cx="89150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388440" y="360"/>
            <a:ext cx="184320" cy="6856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388440" y="360"/>
            <a:ext cx="184320" cy="6856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495000" y="273600"/>
            <a:ext cx="8915040" cy="1144800"/>
          </a:xfrm>
          <a:prstGeom prst="rect">
            <a:avLst/>
          </a:prstGeom>
        </p:spPr>
        <p:txBody>
          <a:bodyPr lIns="0" rIns="0" tIns="0" bIns="0" anchor="ctr"/>
          <a:p>
            <a:pPr algn="ctr"/>
            <a:r>
              <a:rPr b="0" lang="en-US" sz="4400" spc="-1" strike="noStrike">
                <a:latin typeface="Arial"/>
              </a:rPr>
              <a:t>Cl</a:t>
            </a:r>
            <a:r>
              <a:rPr b="0" lang="en-US" sz="4400" spc="-1" strike="noStrike">
                <a:latin typeface="Arial"/>
              </a:rPr>
              <a:t>ic</a:t>
            </a:r>
            <a:r>
              <a:rPr b="0" lang="en-US" sz="4400" spc="-1" strike="noStrike">
                <a:latin typeface="Arial"/>
              </a:rPr>
              <a:t>k </a:t>
            </a:r>
            <a:r>
              <a:rPr b="0" lang="en-US" sz="4400" spc="-1" strike="noStrike">
                <a:latin typeface="Arial"/>
              </a:rPr>
              <a:t>to </a:t>
            </a:r>
            <a:r>
              <a:rPr b="0" lang="en-US" sz="4400" spc="-1" strike="noStrike">
                <a:latin typeface="Arial"/>
              </a:rPr>
              <a:t>e</a:t>
            </a:r>
            <a:r>
              <a:rPr b="0" lang="en-US" sz="4400" spc="-1" strike="noStrike">
                <a:latin typeface="Arial"/>
              </a:rPr>
              <a:t>dit </a:t>
            </a:r>
            <a:r>
              <a:rPr b="0" lang="en-US" sz="4400" spc="-1" strike="noStrike">
                <a:latin typeface="Arial"/>
              </a:rPr>
              <a:t>th</a:t>
            </a:r>
            <a:r>
              <a:rPr b="0" lang="en-US" sz="4400" spc="-1" strike="noStrike">
                <a:latin typeface="Arial"/>
              </a:rPr>
              <a:t>e </a:t>
            </a:r>
            <a:r>
              <a:rPr b="0" lang="en-US" sz="4400" spc="-1" strike="noStrike">
                <a:latin typeface="Arial"/>
              </a:rPr>
              <a:t>titl</a:t>
            </a:r>
            <a:r>
              <a:rPr b="0" lang="en-US" sz="4400" spc="-1" strike="noStrike">
                <a:latin typeface="Arial"/>
              </a:rPr>
              <a:t>e </a:t>
            </a:r>
            <a:r>
              <a:rPr b="0" lang="en-US" sz="4400" spc="-1" strike="noStrike">
                <a:latin typeface="Arial"/>
              </a:rPr>
              <a:t>te</a:t>
            </a:r>
            <a:r>
              <a:rPr b="0" lang="en-US" sz="4400" spc="-1" strike="noStrike">
                <a:latin typeface="Arial"/>
              </a:rPr>
              <a:t>xt </a:t>
            </a:r>
            <a:r>
              <a:rPr b="0" lang="en-US" sz="4400" spc="-1" strike="noStrike">
                <a:latin typeface="Arial"/>
              </a:rPr>
              <a:t>fo</a:t>
            </a:r>
            <a:r>
              <a:rPr b="0" lang="en-US" sz="4400" spc="-1" strike="noStrike">
                <a:latin typeface="Arial"/>
              </a:rPr>
              <a:t>r</a:t>
            </a:r>
            <a:r>
              <a:rPr b="0" lang="en-US" sz="4400" spc="-1" strike="noStrike">
                <a:latin typeface="Arial"/>
              </a:rPr>
              <a:t>m</a:t>
            </a:r>
            <a:r>
              <a:rPr b="0" lang="en-US" sz="4400" spc="-1" strike="noStrike">
                <a:latin typeface="Arial"/>
              </a:rPr>
              <a:t>at</a:t>
            </a:r>
            <a:endParaRPr b="0" lang="en-US" sz="4400" spc="-1" strike="noStrike">
              <a:latin typeface="Arial"/>
            </a:endParaRPr>
          </a:p>
        </p:txBody>
      </p:sp>
      <p:sp>
        <p:nvSpPr>
          <p:cNvPr id="3" name="PlaceHolder 4"/>
          <p:cNvSpPr>
            <a:spLocks noGrp="1"/>
          </p:cNvSpPr>
          <p:nvPr>
            <p:ph type="body"/>
          </p:nvPr>
        </p:nvSpPr>
        <p:spPr>
          <a:xfrm>
            <a:off x="495000" y="1604520"/>
            <a:ext cx="89150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jpeg"/><Relationship Id="rId7" Type="http://schemas.openxmlformats.org/officeDocument/2006/relationships/image" Target="../media/image41.jpeg"/><Relationship Id="rId8" Type="http://schemas.openxmlformats.org/officeDocument/2006/relationships/image" Target="../media/image42.jpeg"/><Relationship Id="rId9" Type="http://schemas.openxmlformats.org/officeDocument/2006/relationships/slideLayout" Target="../slideLayouts/slideLayout1.xml"/><Relationship Id="rId10"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jpeg"/><Relationship Id="rId7" Type="http://schemas.openxmlformats.org/officeDocument/2006/relationships/image" Target="../media/image49.jpeg"/><Relationship Id="rId8" Type="http://schemas.openxmlformats.org/officeDocument/2006/relationships/image" Target="../media/image50.jpeg"/><Relationship Id="rId9" Type="http://schemas.openxmlformats.org/officeDocument/2006/relationships/slideLayout" Target="../slideLayouts/slideLayout1.xml"/><Relationship Id="rId10"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jpeg"/><Relationship Id="rId7" Type="http://schemas.openxmlformats.org/officeDocument/2006/relationships/image" Target="../media/image57.jpeg"/><Relationship Id="rId8" Type="http://schemas.openxmlformats.org/officeDocument/2006/relationships/image" Target="../media/image58.jpeg"/><Relationship Id="rId9" Type="http://schemas.openxmlformats.org/officeDocument/2006/relationships/slideLayout" Target="../slideLayouts/slideLayout1.xml"/><Relationship Id="rId10"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jpeg"/><Relationship Id="rId7" Type="http://schemas.openxmlformats.org/officeDocument/2006/relationships/image" Target="../media/image65.jpeg"/><Relationship Id="rId8" Type="http://schemas.openxmlformats.org/officeDocument/2006/relationships/image" Target="../media/image66.jpeg"/><Relationship Id="rId9" Type="http://schemas.openxmlformats.org/officeDocument/2006/relationships/slideLayout" Target="../slideLayouts/slideLayout1.xml"/><Relationship Id="rId10"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jpeg"/><Relationship Id="rId7" Type="http://schemas.openxmlformats.org/officeDocument/2006/relationships/image" Target="../media/image73.jpeg"/><Relationship Id="rId8" Type="http://schemas.openxmlformats.org/officeDocument/2006/relationships/image" Target="../media/image74.jpeg"/><Relationship Id="rId9" Type="http://schemas.openxmlformats.org/officeDocument/2006/relationships/slideLayout" Target="../slideLayouts/slideLayout1.xml"/><Relationship Id="rId10"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80.jpeg"/><Relationship Id="rId7" Type="http://schemas.openxmlformats.org/officeDocument/2006/relationships/image" Target="../media/image81.jpeg"/><Relationship Id="rId8" Type="http://schemas.openxmlformats.org/officeDocument/2006/relationships/image" Target="../media/image82.jpeg"/><Relationship Id="rId9" Type="http://schemas.openxmlformats.org/officeDocument/2006/relationships/slideLayout" Target="../slideLayouts/slideLayout1.xml"/><Relationship Id="rId10"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jpeg"/><Relationship Id="rId7" Type="http://schemas.openxmlformats.org/officeDocument/2006/relationships/image" Target="../media/image89.jpeg"/><Relationship Id="rId8" Type="http://schemas.openxmlformats.org/officeDocument/2006/relationships/image" Target="../media/image90.jpeg"/><Relationship Id="rId9" Type="http://schemas.openxmlformats.org/officeDocument/2006/relationships/slideLayout" Target="../slideLayouts/slideLayout1.xml"/><Relationship Id="rId10"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jpeg"/><Relationship Id="rId7" Type="http://schemas.openxmlformats.org/officeDocument/2006/relationships/image" Target="../media/image97.jpeg"/><Relationship Id="rId8" Type="http://schemas.openxmlformats.org/officeDocument/2006/relationships/image" Target="../media/image98.jpeg"/><Relationship Id="rId9" Type="http://schemas.openxmlformats.org/officeDocument/2006/relationships/slideLayout" Target="../slideLayouts/slideLayout1.xml"/><Relationship Id="rId10"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100.png"/><Relationship Id="rId3" Type="http://schemas.openxmlformats.org/officeDocument/2006/relationships/image" Target="../media/image101.png"/><Relationship Id="rId4" Type="http://schemas.microsoft.com/office/2007/relationships/hdphoto" Target="../media/hdphoto1.wdp"/><Relationship Id="rId5" Type="http://schemas.openxmlformats.org/officeDocument/2006/relationships/image" Target="../media/image102.png"/><Relationship Id="rId6" Type="http://schemas.microsoft.com/office/2007/relationships/hdphoto" Target="../media/hdphoto2.wdp"/><Relationship Id="rId7" Type="http://schemas.openxmlformats.org/officeDocument/2006/relationships/image" Target="../media/image103.jpeg"/><Relationship Id="rId8" Type="http://schemas.openxmlformats.org/officeDocument/2006/relationships/image" Target="../media/image104.png"/><Relationship Id="rId9" Type="http://schemas.openxmlformats.org/officeDocument/2006/relationships/image" Target="../media/image105.jpeg"/><Relationship Id="rId10" Type="http://schemas.openxmlformats.org/officeDocument/2006/relationships/image" Target="../media/image106.jpeg"/><Relationship Id="rId11" Type="http://schemas.openxmlformats.org/officeDocument/2006/relationships/slideLayout" Target="../slideLayouts/slideLayout1.xml"/><Relationship Id="rId1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12.png"/><Relationship Id="rId7" Type="http://schemas.openxmlformats.org/officeDocument/2006/relationships/image" Target="../media/image113.png"/><Relationship Id="rId8" Type="http://schemas.openxmlformats.org/officeDocument/2006/relationships/image" Target="../media/image114.png"/><Relationship Id="rId9" Type="http://schemas.openxmlformats.org/officeDocument/2006/relationships/image" Target="../media/image115.png"/><Relationship Id="rId10" Type="http://schemas.openxmlformats.org/officeDocument/2006/relationships/image" Target="../media/image116.png"/><Relationship Id="rId11" Type="http://schemas.openxmlformats.org/officeDocument/2006/relationships/image" Target="../media/image117.jpeg"/><Relationship Id="rId12" Type="http://schemas.openxmlformats.org/officeDocument/2006/relationships/image" Target="../media/image118.jpeg"/><Relationship Id="rId13" Type="http://schemas.openxmlformats.org/officeDocument/2006/relationships/image" Target="../media/image119.png"/><Relationship Id="rId14" Type="http://schemas.openxmlformats.org/officeDocument/2006/relationships/image" Target="../media/image120.jpeg"/><Relationship Id="rId15" Type="http://schemas.openxmlformats.org/officeDocument/2006/relationships/slideLayout" Target="../slideLayouts/slideLayout1.xml"/><Relationship Id="rId1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30.png"/><Relationship Id="rId11" Type="http://schemas.openxmlformats.org/officeDocument/2006/relationships/image" Target="../media/image131.jpeg"/><Relationship Id="rId12" Type="http://schemas.openxmlformats.org/officeDocument/2006/relationships/image" Target="../media/image132.jpeg"/><Relationship Id="rId13" Type="http://schemas.openxmlformats.org/officeDocument/2006/relationships/image" Target="../media/image133.png"/><Relationship Id="rId14" Type="http://schemas.openxmlformats.org/officeDocument/2006/relationships/image" Target="../media/image134.jpeg"/><Relationship Id="rId15" Type="http://schemas.openxmlformats.org/officeDocument/2006/relationships/slideLayout" Target="../slideLayouts/slideLayout1.xml"/><Relationship Id="rId1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image" Target="../media/image136.png"/><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jpeg"/><Relationship Id="rId7" Type="http://schemas.openxmlformats.org/officeDocument/2006/relationships/image" Target="../media/image141.jpeg"/><Relationship Id="rId8" Type="http://schemas.openxmlformats.org/officeDocument/2006/relationships/image" Target="../media/image142.jpeg"/><Relationship Id="rId9" Type="http://schemas.openxmlformats.org/officeDocument/2006/relationships/slideLayout" Target="../slideLayouts/slideLayout1.xml"/><Relationship Id="rId10"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image" Target="../media/image144.png"/><Relationship Id="rId3" Type="http://schemas.openxmlformats.org/officeDocument/2006/relationships/image" Target="../media/image145.png"/><Relationship Id="rId4" Type="http://schemas.openxmlformats.org/officeDocument/2006/relationships/image" Target="../media/image146.png"/><Relationship Id="rId5" Type="http://schemas.openxmlformats.org/officeDocument/2006/relationships/image" Target="../media/image147.png"/><Relationship Id="rId6" Type="http://schemas.openxmlformats.org/officeDocument/2006/relationships/image" Target="../media/image148.jpeg"/><Relationship Id="rId7" Type="http://schemas.openxmlformats.org/officeDocument/2006/relationships/image" Target="../media/image149.jpeg"/><Relationship Id="rId8" Type="http://schemas.openxmlformats.org/officeDocument/2006/relationships/image" Target="../media/image150.jpeg"/><Relationship Id="rId9" Type="http://schemas.openxmlformats.org/officeDocument/2006/relationships/image" Target="../media/image151.png"/><Relationship Id="rId10" Type="http://schemas.openxmlformats.org/officeDocument/2006/relationships/image" Target="../media/image152.png"/><Relationship Id="rId11" Type="http://schemas.openxmlformats.org/officeDocument/2006/relationships/image" Target="../media/image153.png"/><Relationship Id="rId12" Type="http://schemas.openxmlformats.org/officeDocument/2006/relationships/image" Target="../media/image154.png"/><Relationship Id="rId13" Type="http://schemas.openxmlformats.org/officeDocument/2006/relationships/slideLayout" Target="../slideLayouts/slideLayout1.xml"/><Relationship Id="rId1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image" Target="../media/image157.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60.jpeg"/><Relationship Id="rId7" Type="http://schemas.openxmlformats.org/officeDocument/2006/relationships/image" Target="../media/image161.jpeg"/><Relationship Id="rId8" Type="http://schemas.openxmlformats.org/officeDocument/2006/relationships/image" Target="../media/image162.jpeg"/><Relationship Id="rId9" Type="http://schemas.openxmlformats.org/officeDocument/2006/relationships/slideLayout" Target="../slideLayouts/slideLayout1.xml"/><Relationship Id="rId10" Type="http://schemas.openxmlformats.org/officeDocument/2006/relationships/notesSlide" Target="../notesSlides/notesSlide2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jpeg"/><Relationship Id="rId15" Type="http://schemas.openxmlformats.org/officeDocument/2006/relationships/slideLayout" Target="../slideLayouts/slideLayout1.xml"/><Relationship Id="rId1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slideLayout" Target="../slideLayouts/slideLayout1.xml"/><Relationship Id="rId1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CustomShape 1"/>
          <p:cNvSpPr/>
          <p:nvPr/>
        </p:nvSpPr>
        <p:spPr>
          <a:xfrm>
            <a:off x="7594560" y="6543720"/>
            <a:ext cx="2297880" cy="230760"/>
          </a:xfrm>
          <a:prstGeom prst="rect">
            <a:avLst/>
          </a:prstGeom>
          <a:noFill/>
          <a:ln>
            <a:noFill/>
          </a:ln>
        </p:spPr>
        <p:style>
          <a:lnRef idx="0"/>
          <a:fillRef idx="0"/>
          <a:effectRef idx="0"/>
          <a:fontRef idx="minor"/>
        </p:style>
      </p:sp>
      <p:sp>
        <p:nvSpPr>
          <p:cNvPr id="47" name="CustomShape 2"/>
          <p:cNvSpPr/>
          <p:nvPr/>
        </p:nvSpPr>
        <p:spPr>
          <a:xfrm>
            <a:off x="298440" y="3192840"/>
            <a:ext cx="9142920" cy="405360"/>
          </a:xfrm>
          <a:prstGeom prst="rect">
            <a:avLst/>
          </a:prstGeom>
          <a:noFill/>
          <a:ln>
            <a:noFill/>
          </a:ln>
        </p:spPr>
        <p:style>
          <a:lnRef idx="0"/>
          <a:fillRef idx="0"/>
          <a:effectRef idx="0"/>
          <a:fontRef idx="minor"/>
        </p:style>
        <p:txBody>
          <a:bodyPr lIns="90000" rIns="90000" tIns="45000" bIns="45000"/>
          <a:p>
            <a:pPr algn="r">
              <a:lnSpc>
                <a:spcPct val="100000"/>
              </a:lnSpc>
            </a:pPr>
            <a:r>
              <a:rPr b="1" i="1" lang="en-US" sz="1800" spc="-1" strike="noStrike">
                <a:solidFill>
                  <a:srgbClr val="000000"/>
                </a:solidFill>
                <a:latin typeface="Arial"/>
                <a:ea typeface="DejaVu Sans"/>
              </a:rPr>
              <a:t>Javier Ortiz-Tudela and Francesco Pupillo</a:t>
            </a:r>
            <a:endParaRPr b="0" lang="en-US" sz="1800" spc="-1" strike="noStrike">
              <a:latin typeface="Arial"/>
            </a:endParaRPr>
          </a:p>
        </p:txBody>
      </p:sp>
      <p:sp>
        <p:nvSpPr>
          <p:cNvPr id="48" name="CustomShape 3"/>
          <p:cNvSpPr/>
          <p:nvPr/>
        </p:nvSpPr>
        <p:spPr>
          <a:xfrm>
            <a:off x="671760" y="344160"/>
            <a:ext cx="7454520" cy="130284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Introduction into fMRI analysis. PsyMsc4 (Goethe 2021).</a:t>
            </a:r>
            <a:endParaRPr b="0" lang="en-US" sz="4000" spc="-1" strike="noStrike">
              <a:latin typeface="Arial"/>
            </a:endParaRPr>
          </a:p>
        </p:txBody>
      </p:sp>
      <p:sp>
        <p:nvSpPr>
          <p:cNvPr id="49" name="CustomShape 4"/>
          <p:cNvSpPr/>
          <p:nvPr/>
        </p:nvSpPr>
        <p:spPr>
          <a:xfrm>
            <a:off x="155520" y="-136440"/>
            <a:ext cx="284760" cy="284760"/>
          </a:xfrm>
          <a:prstGeom prst="rect">
            <a:avLst/>
          </a:prstGeom>
          <a:noFill/>
          <a:ln>
            <a:noFill/>
          </a:ln>
        </p:spPr>
        <p:style>
          <a:lnRef idx="0"/>
          <a:fillRef idx="0"/>
          <a:effectRef idx="0"/>
          <a:fontRef idx="minor"/>
        </p:style>
      </p:sp>
      <p:sp>
        <p:nvSpPr>
          <p:cNvPr id="50" name="CustomShape 5"/>
          <p:cNvSpPr/>
          <p:nvPr/>
        </p:nvSpPr>
        <p:spPr>
          <a:xfrm>
            <a:off x="155520" y="-136440"/>
            <a:ext cx="284760" cy="284760"/>
          </a:xfrm>
          <a:prstGeom prst="rect">
            <a:avLst/>
          </a:prstGeom>
          <a:noFill/>
          <a:ln>
            <a:noFill/>
          </a:ln>
        </p:spPr>
        <p:style>
          <a:lnRef idx="0"/>
          <a:fillRef idx="0"/>
          <a:effectRef idx="0"/>
          <a:fontRef idx="minor"/>
        </p:style>
      </p:sp>
      <p:sp>
        <p:nvSpPr>
          <p:cNvPr id="51" name="CustomShape 6"/>
          <p:cNvSpPr/>
          <p:nvPr/>
        </p:nvSpPr>
        <p:spPr>
          <a:xfrm>
            <a:off x="155520" y="-136440"/>
            <a:ext cx="284760" cy="284760"/>
          </a:xfrm>
          <a:prstGeom prst="rect">
            <a:avLst/>
          </a:prstGeom>
          <a:noFill/>
          <a:ln>
            <a:noFill/>
          </a:ln>
        </p:spPr>
        <p:style>
          <a:lnRef idx="0"/>
          <a:fillRef idx="0"/>
          <a:effectRef idx="0"/>
          <a:fontRef idx="minor"/>
        </p:style>
      </p:sp>
      <p:sp>
        <p:nvSpPr>
          <p:cNvPr id="52" name="CustomShape 7"/>
          <p:cNvSpPr/>
          <p:nvPr/>
        </p:nvSpPr>
        <p:spPr>
          <a:xfrm>
            <a:off x="155520" y="-136440"/>
            <a:ext cx="284760" cy="284760"/>
          </a:xfrm>
          <a:prstGeom prst="rect">
            <a:avLst/>
          </a:prstGeom>
          <a:noFill/>
          <a:ln>
            <a:noFill/>
          </a:ln>
        </p:spPr>
        <p:style>
          <a:lnRef idx="0"/>
          <a:fillRef idx="0"/>
          <a:effectRef idx="0"/>
          <a:fontRef idx="minor"/>
        </p:style>
      </p:sp>
      <p:pic>
        <p:nvPicPr>
          <p:cNvPr id="53" name="Picture 10" descr=""/>
          <p:cNvPicPr/>
          <p:nvPr/>
        </p:nvPicPr>
        <p:blipFill>
          <a:blip r:embed="rId1"/>
          <a:stretch/>
        </p:blipFill>
        <p:spPr>
          <a:xfrm>
            <a:off x="7405920" y="5670720"/>
            <a:ext cx="2035440" cy="1103760"/>
          </a:xfrm>
          <a:prstGeom prst="rect">
            <a:avLst/>
          </a:prstGeom>
          <a:ln>
            <a:noFill/>
          </a:ln>
        </p:spPr>
      </p:pic>
      <p:sp>
        <p:nvSpPr>
          <p:cNvPr id="54" name="CustomShape 8"/>
          <p:cNvSpPr/>
          <p:nvPr/>
        </p:nvSpPr>
        <p:spPr>
          <a:xfrm>
            <a:off x="671760" y="2031840"/>
            <a:ext cx="3213000" cy="83016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Session-4</a:t>
            </a:r>
            <a:endParaRPr b="0" lang="en-US" sz="4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7594560" y="6543720"/>
            <a:ext cx="2297880" cy="230760"/>
          </a:xfrm>
          <a:prstGeom prst="rect">
            <a:avLst/>
          </a:prstGeom>
          <a:noFill/>
          <a:ln>
            <a:noFill/>
          </a:ln>
        </p:spPr>
        <p:style>
          <a:lnRef idx="0"/>
          <a:fillRef idx="0"/>
          <a:effectRef idx="0"/>
          <a:fontRef idx="minor"/>
        </p:style>
      </p:sp>
      <p:sp>
        <p:nvSpPr>
          <p:cNvPr id="204" name="CustomShape 2"/>
          <p:cNvSpPr/>
          <p:nvPr/>
        </p:nvSpPr>
        <p:spPr>
          <a:xfrm>
            <a:off x="155520" y="-136440"/>
            <a:ext cx="284760" cy="284760"/>
          </a:xfrm>
          <a:prstGeom prst="rect">
            <a:avLst/>
          </a:prstGeom>
          <a:noFill/>
          <a:ln>
            <a:noFill/>
          </a:ln>
        </p:spPr>
        <p:style>
          <a:lnRef idx="0"/>
          <a:fillRef idx="0"/>
          <a:effectRef idx="0"/>
          <a:fontRef idx="minor"/>
        </p:style>
      </p:sp>
      <p:sp>
        <p:nvSpPr>
          <p:cNvPr id="205" name="CustomShape 3"/>
          <p:cNvSpPr/>
          <p:nvPr/>
        </p:nvSpPr>
        <p:spPr>
          <a:xfrm>
            <a:off x="155520" y="-136440"/>
            <a:ext cx="284760" cy="284760"/>
          </a:xfrm>
          <a:prstGeom prst="rect">
            <a:avLst/>
          </a:prstGeom>
          <a:noFill/>
          <a:ln>
            <a:noFill/>
          </a:ln>
        </p:spPr>
        <p:style>
          <a:lnRef idx="0"/>
          <a:fillRef idx="0"/>
          <a:effectRef idx="0"/>
          <a:fontRef idx="minor"/>
        </p:style>
      </p:sp>
      <p:sp>
        <p:nvSpPr>
          <p:cNvPr id="206" name="CustomShape 4"/>
          <p:cNvSpPr/>
          <p:nvPr/>
        </p:nvSpPr>
        <p:spPr>
          <a:xfrm>
            <a:off x="155520" y="-136440"/>
            <a:ext cx="284760" cy="284760"/>
          </a:xfrm>
          <a:prstGeom prst="rect">
            <a:avLst/>
          </a:prstGeom>
          <a:noFill/>
          <a:ln>
            <a:noFill/>
          </a:ln>
        </p:spPr>
        <p:style>
          <a:lnRef idx="0"/>
          <a:fillRef idx="0"/>
          <a:effectRef idx="0"/>
          <a:fontRef idx="minor"/>
        </p:style>
      </p:sp>
      <p:sp>
        <p:nvSpPr>
          <p:cNvPr id="207" name="CustomShape 5"/>
          <p:cNvSpPr/>
          <p:nvPr/>
        </p:nvSpPr>
        <p:spPr>
          <a:xfrm>
            <a:off x="155520" y="-136440"/>
            <a:ext cx="284760" cy="284760"/>
          </a:xfrm>
          <a:prstGeom prst="rect">
            <a:avLst/>
          </a:prstGeom>
          <a:noFill/>
          <a:ln>
            <a:noFill/>
          </a:ln>
        </p:spPr>
        <p:style>
          <a:lnRef idx="0"/>
          <a:fillRef idx="0"/>
          <a:effectRef idx="0"/>
          <a:fontRef idx="minor"/>
        </p:style>
      </p:sp>
      <p:sp>
        <p:nvSpPr>
          <p:cNvPr id="208" name="CustomShape 6"/>
          <p:cNvSpPr/>
          <p:nvPr/>
        </p:nvSpPr>
        <p:spPr>
          <a:xfrm>
            <a:off x="917280" y="793800"/>
            <a:ext cx="7250760" cy="16448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Our GLM (linear regression) outputs beta estimates for each one of our regressors.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However, we cannot draw inferences directly from betas. Why?</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sp>
        <p:nvSpPr>
          <p:cNvPr id="209" name="CustomShape 7"/>
          <p:cNvSpPr/>
          <p:nvPr/>
        </p:nvSpPr>
        <p:spPr>
          <a:xfrm>
            <a:off x="917280" y="2215800"/>
            <a:ext cx="7083000" cy="10054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“real life” example: Let’s predict </a:t>
            </a:r>
            <a:r>
              <a:rPr b="1" lang="en-US" sz="2000" spc="-1" strike="noStrike">
                <a:solidFill>
                  <a:srgbClr val="000000"/>
                </a:solidFill>
                <a:latin typeface="Calibri"/>
                <a:ea typeface="DejaVu Sans"/>
              </a:rPr>
              <a:t>income</a:t>
            </a:r>
            <a:r>
              <a:rPr b="0" lang="en-US" sz="2000" spc="-1" strike="noStrike">
                <a:solidFill>
                  <a:srgbClr val="000000"/>
                </a:solidFill>
                <a:latin typeface="Calibri"/>
                <a:ea typeface="DejaVu Sans"/>
              </a:rPr>
              <a:t> from </a:t>
            </a:r>
            <a:r>
              <a:rPr b="1" lang="en-US" sz="2000" spc="-1" strike="noStrike">
                <a:solidFill>
                  <a:srgbClr val="000000"/>
                </a:solidFill>
                <a:latin typeface="Calibri"/>
                <a:ea typeface="DejaVu Sans"/>
              </a:rPr>
              <a:t>education level</a:t>
            </a:r>
            <a:r>
              <a:rPr b="0" lang="en-US" sz="2000" spc="-1" strike="noStrike">
                <a:solidFill>
                  <a:srgbClr val="000000"/>
                </a:solidFill>
                <a:latin typeface="Calibri"/>
                <a:ea typeface="DejaVu Sans"/>
              </a:rPr>
              <a:t>.</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Income in USD and education level from 1 (High school) to 4 (PhD)</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beta = 1561.6</a:t>
            </a:r>
            <a:endParaRPr b="0" lang="en-US" sz="2000" spc="-1" strike="noStrike">
              <a:latin typeface="Arial"/>
            </a:endParaRPr>
          </a:p>
        </p:txBody>
      </p:sp>
      <p:sp>
        <p:nvSpPr>
          <p:cNvPr id="210" name="CustomShape 8"/>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pic>
        <p:nvPicPr>
          <p:cNvPr id="211" name="Imagen 3" descr=""/>
          <p:cNvPicPr/>
          <p:nvPr/>
        </p:nvPicPr>
        <p:blipFill>
          <a:blip r:embed="rId1"/>
          <a:stretch/>
        </p:blipFill>
        <p:spPr>
          <a:xfrm>
            <a:off x="4215960" y="3300480"/>
            <a:ext cx="5067720" cy="34239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7594560" y="6543720"/>
            <a:ext cx="2297880" cy="230760"/>
          </a:xfrm>
          <a:prstGeom prst="rect">
            <a:avLst/>
          </a:prstGeom>
          <a:noFill/>
          <a:ln>
            <a:noFill/>
          </a:ln>
        </p:spPr>
        <p:style>
          <a:lnRef idx="0"/>
          <a:fillRef idx="0"/>
          <a:effectRef idx="0"/>
          <a:fontRef idx="minor"/>
        </p:style>
      </p:sp>
      <p:sp>
        <p:nvSpPr>
          <p:cNvPr id="213" name="CustomShape 2"/>
          <p:cNvSpPr/>
          <p:nvPr/>
        </p:nvSpPr>
        <p:spPr>
          <a:xfrm>
            <a:off x="155520" y="-136440"/>
            <a:ext cx="284760" cy="284760"/>
          </a:xfrm>
          <a:prstGeom prst="rect">
            <a:avLst/>
          </a:prstGeom>
          <a:noFill/>
          <a:ln>
            <a:noFill/>
          </a:ln>
        </p:spPr>
        <p:style>
          <a:lnRef idx="0"/>
          <a:fillRef idx="0"/>
          <a:effectRef idx="0"/>
          <a:fontRef idx="minor"/>
        </p:style>
      </p:sp>
      <p:sp>
        <p:nvSpPr>
          <p:cNvPr id="214" name="CustomShape 3"/>
          <p:cNvSpPr/>
          <p:nvPr/>
        </p:nvSpPr>
        <p:spPr>
          <a:xfrm>
            <a:off x="155520" y="-136440"/>
            <a:ext cx="284760" cy="284760"/>
          </a:xfrm>
          <a:prstGeom prst="rect">
            <a:avLst/>
          </a:prstGeom>
          <a:noFill/>
          <a:ln>
            <a:noFill/>
          </a:ln>
        </p:spPr>
        <p:style>
          <a:lnRef idx="0"/>
          <a:fillRef idx="0"/>
          <a:effectRef idx="0"/>
          <a:fontRef idx="minor"/>
        </p:style>
      </p:sp>
      <p:sp>
        <p:nvSpPr>
          <p:cNvPr id="215" name="CustomShape 4"/>
          <p:cNvSpPr/>
          <p:nvPr/>
        </p:nvSpPr>
        <p:spPr>
          <a:xfrm>
            <a:off x="155520" y="-136440"/>
            <a:ext cx="284760" cy="284760"/>
          </a:xfrm>
          <a:prstGeom prst="rect">
            <a:avLst/>
          </a:prstGeom>
          <a:noFill/>
          <a:ln>
            <a:noFill/>
          </a:ln>
        </p:spPr>
        <p:style>
          <a:lnRef idx="0"/>
          <a:fillRef idx="0"/>
          <a:effectRef idx="0"/>
          <a:fontRef idx="minor"/>
        </p:style>
      </p:sp>
      <p:sp>
        <p:nvSpPr>
          <p:cNvPr id="216" name="CustomShape 5"/>
          <p:cNvSpPr/>
          <p:nvPr/>
        </p:nvSpPr>
        <p:spPr>
          <a:xfrm>
            <a:off x="155520" y="-136440"/>
            <a:ext cx="284760" cy="284760"/>
          </a:xfrm>
          <a:prstGeom prst="rect">
            <a:avLst/>
          </a:prstGeom>
          <a:noFill/>
          <a:ln>
            <a:noFill/>
          </a:ln>
        </p:spPr>
        <p:style>
          <a:lnRef idx="0"/>
          <a:fillRef idx="0"/>
          <a:effectRef idx="0"/>
          <a:fontRef idx="minor"/>
        </p:style>
      </p:sp>
      <p:sp>
        <p:nvSpPr>
          <p:cNvPr id="217" name="CustomShape 6"/>
          <p:cNvSpPr/>
          <p:nvPr/>
        </p:nvSpPr>
        <p:spPr>
          <a:xfrm>
            <a:off x="917280" y="793800"/>
            <a:ext cx="7250760" cy="164484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Our GLM (linear regression) outputs beta estimates for each one of our regressors.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However, we cannot draw inferences directly from betas. Why?</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sp>
        <p:nvSpPr>
          <p:cNvPr id="218" name="CustomShape 7"/>
          <p:cNvSpPr/>
          <p:nvPr/>
        </p:nvSpPr>
        <p:spPr>
          <a:xfrm>
            <a:off x="917280" y="2215800"/>
            <a:ext cx="7083000" cy="10054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“real life” example: Let’s predict </a:t>
            </a:r>
            <a:r>
              <a:rPr b="1" lang="en-US" sz="2000" spc="-1" strike="noStrike">
                <a:solidFill>
                  <a:srgbClr val="000000"/>
                </a:solidFill>
                <a:latin typeface="Calibri"/>
                <a:ea typeface="DejaVu Sans"/>
              </a:rPr>
              <a:t>income</a:t>
            </a:r>
            <a:r>
              <a:rPr b="0" lang="en-US" sz="2000" spc="-1" strike="noStrike">
                <a:solidFill>
                  <a:srgbClr val="000000"/>
                </a:solidFill>
                <a:latin typeface="Calibri"/>
                <a:ea typeface="DejaVu Sans"/>
              </a:rPr>
              <a:t> from </a:t>
            </a:r>
            <a:r>
              <a:rPr b="1" lang="en-US" sz="2000" spc="-1" strike="noStrike">
                <a:solidFill>
                  <a:srgbClr val="000000"/>
                </a:solidFill>
                <a:latin typeface="Calibri"/>
                <a:ea typeface="DejaVu Sans"/>
              </a:rPr>
              <a:t>education level</a:t>
            </a:r>
            <a:r>
              <a:rPr b="0" lang="en-US" sz="2000" spc="-1" strike="noStrike">
                <a:solidFill>
                  <a:srgbClr val="000000"/>
                </a:solidFill>
                <a:latin typeface="Calibri"/>
                <a:ea typeface="DejaVu Sans"/>
              </a:rPr>
              <a:t>.</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Income in BTC and education level from 1 (High school) to 4 (PhD)</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beta = 0.0286</a:t>
            </a:r>
            <a:endParaRPr b="0" lang="en-US" sz="2000" spc="-1" strike="noStrike">
              <a:latin typeface="Arial"/>
            </a:endParaRPr>
          </a:p>
        </p:txBody>
      </p:sp>
      <p:sp>
        <p:nvSpPr>
          <p:cNvPr id="219" name="CustomShape 8"/>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pic>
        <p:nvPicPr>
          <p:cNvPr id="220" name="Imagen 1" descr=""/>
          <p:cNvPicPr/>
          <p:nvPr/>
        </p:nvPicPr>
        <p:blipFill>
          <a:blip r:embed="rId1"/>
          <a:stretch/>
        </p:blipFill>
        <p:spPr>
          <a:xfrm>
            <a:off x="4108680" y="3283560"/>
            <a:ext cx="5415120" cy="349092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7594560" y="6543720"/>
            <a:ext cx="2297880" cy="230760"/>
          </a:xfrm>
          <a:prstGeom prst="rect">
            <a:avLst/>
          </a:prstGeom>
          <a:noFill/>
          <a:ln>
            <a:noFill/>
          </a:ln>
        </p:spPr>
        <p:style>
          <a:lnRef idx="0"/>
          <a:fillRef idx="0"/>
          <a:effectRef idx="0"/>
          <a:fontRef idx="minor"/>
        </p:style>
      </p:sp>
      <p:sp>
        <p:nvSpPr>
          <p:cNvPr id="222" name="CustomShape 2"/>
          <p:cNvSpPr/>
          <p:nvPr/>
        </p:nvSpPr>
        <p:spPr>
          <a:xfrm>
            <a:off x="155520" y="-136440"/>
            <a:ext cx="284760" cy="284760"/>
          </a:xfrm>
          <a:prstGeom prst="rect">
            <a:avLst/>
          </a:prstGeom>
          <a:noFill/>
          <a:ln>
            <a:noFill/>
          </a:ln>
        </p:spPr>
        <p:style>
          <a:lnRef idx="0"/>
          <a:fillRef idx="0"/>
          <a:effectRef idx="0"/>
          <a:fontRef idx="minor"/>
        </p:style>
      </p:sp>
      <p:sp>
        <p:nvSpPr>
          <p:cNvPr id="223" name="CustomShape 3"/>
          <p:cNvSpPr/>
          <p:nvPr/>
        </p:nvSpPr>
        <p:spPr>
          <a:xfrm>
            <a:off x="155520" y="-136440"/>
            <a:ext cx="284760" cy="284760"/>
          </a:xfrm>
          <a:prstGeom prst="rect">
            <a:avLst/>
          </a:prstGeom>
          <a:noFill/>
          <a:ln>
            <a:noFill/>
          </a:ln>
        </p:spPr>
        <p:style>
          <a:lnRef idx="0"/>
          <a:fillRef idx="0"/>
          <a:effectRef idx="0"/>
          <a:fontRef idx="minor"/>
        </p:style>
      </p:sp>
      <p:sp>
        <p:nvSpPr>
          <p:cNvPr id="224" name="CustomShape 4"/>
          <p:cNvSpPr/>
          <p:nvPr/>
        </p:nvSpPr>
        <p:spPr>
          <a:xfrm>
            <a:off x="155520" y="-136440"/>
            <a:ext cx="284760" cy="284760"/>
          </a:xfrm>
          <a:prstGeom prst="rect">
            <a:avLst/>
          </a:prstGeom>
          <a:noFill/>
          <a:ln>
            <a:noFill/>
          </a:ln>
        </p:spPr>
        <p:style>
          <a:lnRef idx="0"/>
          <a:fillRef idx="0"/>
          <a:effectRef idx="0"/>
          <a:fontRef idx="minor"/>
        </p:style>
      </p:sp>
      <p:sp>
        <p:nvSpPr>
          <p:cNvPr id="225" name="CustomShape 5"/>
          <p:cNvSpPr/>
          <p:nvPr/>
        </p:nvSpPr>
        <p:spPr>
          <a:xfrm>
            <a:off x="155520" y="-136440"/>
            <a:ext cx="284760" cy="284760"/>
          </a:xfrm>
          <a:prstGeom prst="rect">
            <a:avLst/>
          </a:prstGeom>
          <a:noFill/>
          <a:ln>
            <a:noFill/>
          </a:ln>
        </p:spPr>
        <p:style>
          <a:lnRef idx="0"/>
          <a:fillRef idx="0"/>
          <a:effectRef idx="0"/>
          <a:fontRef idx="minor"/>
        </p:style>
      </p:sp>
      <p:sp>
        <p:nvSpPr>
          <p:cNvPr id="226" name="CustomShape 6"/>
          <p:cNvSpPr/>
          <p:nvPr/>
        </p:nvSpPr>
        <p:spPr>
          <a:xfrm>
            <a:off x="917280" y="793800"/>
            <a:ext cx="7250760" cy="14212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Our GLM (linear regression) outputs beta estimates for each one of our regressors.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However, we cannot draw inferences directly from betas. Why?</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sp>
        <p:nvSpPr>
          <p:cNvPr id="227" name="CustomShape 7"/>
          <p:cNvSpPr/>
          <p:nvPr/>
        </p:nvSpPr>
        <p:spPr>
          <a:xfrm>
            <a:off x="917280" y="2215800"/>
            <a:ext cx="7083000" cy="4899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“real life” example: Let’s predict </a:t>
            </a:r>
            <a:r>
              <a:rPr b="1" lang="en-US" sz="2000" spc="-1" strike="noStrike">
                <a:solidFill>
                  <a:srgbClr val="000000"/>
                </a:solidFill>
                <a:latin typeface="Calibri"/>
                <a:ea typeface="DejaVu Sans"/>
              </a:rPr>
              <a:t>income</a:t>
            </a:r>
            <a:r>
              <a:rPr b="0" lang="en-US" sz="2000" spc="-1" strike="noStrike">
                <a:solidFill>
                  <a:srgbClr val="000000"/>
                </a:solidFill>
                <a:latin typeface="Calibri"/>
                <a:ea typeface="DejaVu Sans"/>
              </a:rPr>
              <a:t> from </a:t>
            </a:r>
            <a:r>
              <a:rPr b="1" lang="en-US" sz="2000" spc="-1" strike="noStrike">
                <a:solidFill>
                  <a:srgbClr val="000000"/>
                </a:solidFill>
                <a:latin typeface="Calibri"/>
                <a:ea typeface="DejaVu Sans"/>
              </a:rPr>
              <a:t>education level</a:t>
            </a:r>
            <a:r>
              <a:rPr b="0" lang="en-US" sz="2000" spc="-1" strike="noStrike">
                <a:solidFill>
                  <a:srgbClr val="000000"/>
                </a:solidFill>
                <a:latin typeface="Calibri"/>
                <a:ea typeface="DejaVu Sans"/>
              </a:rPr>
              <a:t>.</a:t>
            </a:r>
            <a:endParaRPr b="0" lang="en-US" sz="2000" spc="-1" strike="noStrike">
              <a:latin typeface="Arial"/>
            </a:endParaRPr>
          </a:p>
          <a:p>
            <a:pPr>
              <a:lnSpc>
                <a:spcPct val="100000"/>
              </a:lnSpc>
            </a:pPr>
            <a:endParaRPr b="0" lang="en-US" sz="2000" spc="-1" strike="noStrike">
              <a:latin typeface="Arial"/>
            </a:endParaRPr>
          </a:p>
        </p:txBody>
      </p:sp>
      <p:sp>
        <p:nvSpPr>
          <p:cNvPr id="228" name="CustomShape 8"/>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
        <p:nvSpPr>
          <p:cNvPr id="229" name="CustomShape 9"/>
          <p:cNvSpPr/>
          <p:nvPr/>
        </p:nvSpPr>
        <p:spPr>
          <a:xfrm>
            <a:off x="5319360" y="2813760"/>
            <a:ext cx="4039560" cy="3873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Calibri"/>
                <a:ea typeface="DejaVu Sans"/>
              </a:rPr>
              <a:t>Income </a:t>
            </a:r>
            <a:r>
              <a:rPr b="0" i="1" lang="en-US" sz="2000" spc="-1" strike="noStrike">
                <a:solidFill>
                  <a:srgbClr val="000000"/>
                </a:solidFill>
                <a:latin typeface="Calibri"/>
                <a:ea typeface="DejaVu Sans"/>
              </a:rPr>
              <a:t>in BTC </a:t>
            </a:r>
            <a:r>
              <a:rPr b="0" lang="en-US" sz="2000" spc="-1" strike="noStrike">
                <a:solidFill>
                  <a:srgbClr val="000000"/>
                </a:solidFill>
                <a:latin typeface="Calibri"/>
                <a:ea typeface="DejaVu Sans"/>
              </a:rPr>
              <a:t>-&gt; beta = 0.0286</a:t>
            </a:r>
            <a:endParaRPr b="0" lang="en-US" sz="2000" spc="-1" strike="noStrike">
              <a:latin typeface="Arial"/>
            </a:endParaRPr>
          </a:p>
        </p:txBody>
      </p:sp>
      <p:sp>
        <p:nvSpPr>
          <p:cNvPr id="230" name="CustomShape 10"/>
          <p:cNvSpPr/>
          <p:nvPr/>
        </p:nvSpPr>
        <p:spPr>
          <a:xfrm>
            <a:off x="1107000" y="2823480"/>
            <a:ext cx="4039560" cy="3873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Calibri"/>
                <a:ea typeface="DejaVu Sans"/>
              </a:rPr>
              <a:t>Income </a:t>
            </a:r>
            <a:r>
              <a:rPr b="0" i="1" lang="en-US" sz="2000" spc="-1" strike="noStrike">
                <a:solidFill>
                  <a:srgbClr val="000000"/>
                </a:solidFill>
                <a:latin typeface="Calibri"/>
                <a:ea typeface="DejaVu Sans"/>
              </a:rPr>
              <a:t>in USD</a:t>
            </a:r>
            <a:r>
              <a:rPr b="0" lang="en-US" sz="2000" spc="-1" strike="noStrike">
                <a:solidFill>
                  <a:srgbClr val="000000"/>
                </a:solidFill>
                <a:latin typeface="Calibri"/>
                <a:ea typeface="DejaVu Sans"/>
              </a:rPr>
              <a:t> -&gt; beta = 1561.6</a:t>
            </a:r>
            <a:endParaRPr b="0" lang="en-US" sz="2000" spc="-1" strike="noStrike">
              <a:latin typeface="Arial"/>
            </a:endParaRPr>
          </a:p>
        </p:txBody>
      </p:sp>
      <p:pic>
        <p:nvPicPr>
          <p:cNvPr id="231" name="Imagen 2" descr=""/>
          <p:cNvPicPr/>
          <p:nvPr/>
        </p:nvPicPr>
        <p:blipFill>
          <a:blip r:embed="rId1"/>
          <a:stretch/>
        </p:blipFill>
        <p:spPr>
          <a:xfrm>
            <a:off x="5319360" y="3211560"/>
            <a:ext cx="4039560" cy="2738880"/>
          </a:xfrm>
          <a:prstGeom prst="rect">
            <a:avLst/>
          </a:prstGeom>
          <a:ln>
            <a:noFill/>
          </a:ln>
        </p:spPr>
      </p:pic>
      <p:pic>
        <p:nvPicPr>
          <p:cNvPr id="232" name="Imagen 3" descr=""/>
          <p:cNvPicPr/>
          <p:nvPr/>
        </p:nvPicPr>
        <p:blipFill>
          <a:blip r:embed="rId2"/>
          <a:stretch/>
        </p:blipFill>
        <p:spPr>
          <a:xfrm>
            <a:off x="1107000" y="3211560"/>
            <a:ext cx="4029840" cy="27036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7594560" y="6543720"/>
            <a:ext cx="2297880" cy="230760"/>
          </a:xfrm>
          <a:prstGeom prst="rect">
            <a:avLst/>
          </a:prstGeom>
          <a:noFill/>
          <a:ln>
            <a:noFill/>
          </a:ln>
        </p:spPr>
        <p:style>
          <a:lnRef idx="0"/>
          <a:fillRef idx="0"/>
          <a:effectRef idx="0"/>
          <a:fontRef idx="minor"/>
        </p:style>
      </p:sp>
      <p:sp>
        <p:nvSpPr>
          <p:cNvPr id="234" name="CustomShape 2"/>
          <p:cNvSpPr/>
          <p:nvPr/>
        </p:nvSpPr>
        <p:spPr>
          <a:xfrm>
            <a:off x="155520" y="-136440"/>
            <a:ext cx="284760" cy="284760"/>
          </a:xfrm>
          <a:prstGeom prst="rect">
            <a:avLst/>
          </a:prstGeom>
          <a:noFill/>
          <a:ln>
            <a:noFill/>
          </a:ln>
        </p:spPr>
        <p:style>
          <a:lnRef idx="0"/>
          <a:fillRef idx="0"/>
          <a:effectRef idx="0"/>
          <a:fontRef idx="minor"/>
        </p:style>
      </p:sp>
      <p:sp>
        <p:nvSpPr>
          <p:cNvPr id="235" name="CustomShape 3"/>
          <p:cNvSpPr/>
          <p:nvPr/>
        </p:nvSpPr>
        <p:spPr>
          <a:xfrm>
            <a:off x="155520" y="-136440"/>
            <a:ext cx="284760" cy="284760"/>
          </a:xfrm>
          <a:prstGeom prst="rect">
            <a:avLst/>
          </a:prstGeom>
          <a:noFill/>
          <a:ln>
            <a:noFill/>
          </a:ln>
        </p:spPr>
        <p:style>
          <a:lnRef idx="0"/>
          <a:fillRef idx="0"/>
          <a:effectRef idx="0"/>
          <a:fontRef idx="minor"/>
        </p:style>
      </p:sp>
      <p:sp>
        <p:nvSpPr>
          <p:cNvPr id="236" name="CustomShape 4"/>
          <p:cNvSpPr/>
          <p:nvPr/>
        </p:nvSpPr>
        <p:spPr>
          <a:xfrm>
            <a:off x="155520" y="-136440"/>
            <a:ext cx="284760" cy="284760"/>
          </a:xfrm>
          <a:prstGeom prst="rect">
            <a:avLst/>
          </a:prstGeom>
          <a:noFill/>
          <a:ln>
            <a:noFill/>
          </a:ln>
        </p:spPr>
        <p:style>
          <a:lnRef idx="0"/>
          <a:fillRef idx="0"/>
          <a:effectRef idx="0"/>
          <a:fontRef idx="minor"/>
        </p:style>
      </p:sp>
      <p:sp>
        <p:nvSpPr>
          <p:cNvPr id="237" name="CustomShape 5"/>
          <p:cNvSpPr/>
          <p:nvPr/>
        </p:nvSpPr>
        <p:spPr>
          <a:xfrm>
            <a:off x="155520" y="-136440"/>
            <a:ext cx="284760" cy="284760"/>
          </a:xfrm>
          <a:prstGeom prst="rect">
            <a:avLst/>
          </a:prstGeom>
          <a:noFill/>
          <a:ln>
            <a:noFill/>
          </a:ln>
        </p:spPr>
        <p:style>
          <a:lnRef idx="0"/>
          <a:fillRef idx="0"/>
          <a:effectRef idx="0"/>
          <a:fontRef idx="minor"/>
        </p:style>
      </p:sp>
      <p:sp>
        <p:nvSpPr>
          <p:cNvPr id="238" name="CustomShape 6"/>
          <p:cNvSpPr/>
          <p:nvPr/>
        </p:nvSpPr>
        <p:spPr>
          <a:xfrm>
            <a:off x="880560" y="843120"/>
            <a:ext cx="5873040" cy="1929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We need to convert them to something meaningful.</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Enter the t-statistic!</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pic>
        <p:nvPicPr>
          <p:cNvPr id="239"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240"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241" name="Picture 2" descr=""/>
          <p:cNvPicPr/>
          <p:nvPr/>
        </p:nvPicPr>
        <p:blipFill>
          <a:blip r:embed="rId3"/>
          <a:srcRect l="12360" t="31995" r="70245" b="54359"/>
          <a:stretch/>
        </p:blipFill>
        <p:spPr>
          <a:xfrm>
            <a:off x="6186960" y="4871520"/>
            <a:ext cx="1438560" cy="768960"/>
          </a:xfrm>
          <a:prstGeom prst="rect">
            <a:avLst/>
          </a:prstGeom>
          <a:ln>
            <a:noFill/>
          </a:ln>
        </p:spPr>
      </p:pic>
      <p:sp>
        <p:nvSpPr>
          <p:cNvPr id="242" name="CustomShape 7"/>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243" name="CustomShape 8"/>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244"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245" name="Imagen 34" descr=""/>
          <p:cNvPicPr/>
          <p:nvPr/>
        </p:nvPicPr>
        <p:blipFill>
          <a:blip r:embed="rId5"/>
          <a:stretch/>
        </p:blipFill>
        <p:spPr>
          <a:xfrm>
            <a:off x="6300360" y="5025600"/>
            <a:ext cx="325080" cy="426960"/>
          </a:xfrm>
          <a:prstGeom prst="rect">
            <a:avLst/>
          </a:prstGeom>
          <a:ln>
            <a:solidFill>
              <a:schemeClr val="tx1"/>
            </a:solidFill>
          </a:ln>
        </p:spPr>
      </p:pic>
      <p:pic>
        <p:nvPicPr>
          <p:cNvPr id="246"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247" name="Picture 4" descr=""/>
          <p:cNvPicPr/>
          <p:nvPr/>
        </p:nvPicPr>
        <p:blipFill>
          <a:blip r:embed="rId7"/>
          <a:srcRect l="11415" t="7196" r="26825" b="0"/>
          <a:stretch/>
        </p:blipFill>
        <p:spPr>
          <a:xfrm>
            <a:off x="8397000" y="5796360"/>
            <a:ext cx="344880" cy="375480"/>
          </a:xfrm>
          <a:prstGeom prst="rect">
            <a:avLst/>
          </a:prstGeom>
          <a:ln>
            <a:noFill/>
          </a:ln>
        </p:spPr>
      </p:pic>
      <p:pic>
        <p:nvPicPr>
          <p:cNvPr id="248" name="Picture 2" descr=""/>
          <p:cNvPicPr/>
          <p:nvPr/>
        </p:nvPicPr>
        <p:blipFill>
          <a:blip r:embed="rId8"/>
          <a:stretch/>
        </p:blipFill>
        <p:spPr>
          <a:xfrm>
            <a:off x="7665480" y="5832360"/>
            <a:ext cx="335160" cy="364680"/>
          </a:xfrm>
          <a:prstGeom prst="rect">
            <a:avLst/>
          </a:prstGeom>
          <a:ln>
            <a:noFill/>
          </a:ln>
        </p:spPr>
      </p:pic>
      <p:sp>
        <p:nvSpPr>
          <p:cNvPr id="249" name="CustomShape 9"/>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250" name="CustomShape 10"/>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251" name="CustomShape 11"/>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7594560" y="6543720"/>
            <a:ext cx="2297880" cy="230760"/>
          </a:xfrm>
          <a:prstGeom prst="rect">
            <a:avLst/>
          </a:prstGeom>
          <a:noFill/>
          <a:ln>
            <a:noFill/>
          </a:ln>
        </p:spPr>
        <p:style>
          <a:lnRef idx="0"/>
          <a:fillRef idx="0"/>
          <a:effectRef idx="0"/>
          <a:fontRef idx="minor"/>
        </p:style>
      </p:sp>
      <p:sp>
        <p:nvSpPr>
          <p:cNvPr id="253" name="CustomShape 2"/>
          <p:cNvSpPr/>
          <p:nvPr/>
        </p:nvSpPr>
        <p:spPr>
          <a:xfrm>
            <a:off x="155520" y="-136440"/>
            <a:ext cx="284760" cy="284760"/>
          </a:xfrm>
          <a:prstGeom prst="rect">
            <a:avLst/>
          </a:prstGeom>
          <a:noFill/>
          <a:ln>
            <a:noFill/>
          </a:ln>
        </p:spPr>
        <p:style>
          <a:lnRef idx="0"/>
          <a:fillRef idx="0"/>
          <a:effectRef idx="0"/>
          <a:fontRef idx="minor"/>
        </p:style>
      </p:sp>
      <p:sp>
        <p:nvSpPr>
          <p:cNvPr id="254" name="CustomShape 3"/>
          <p:cNvSpPr/>
          <p:nvPr/>
        </p:nvSpPr>
        <p:spPr>
          <a:xfrm>
            <a:off x="155520" y="-136440"/>
            <a:ext cx="284760" cy="284760"/>
          </a:xfrm>
          <a:prstGeom prst="rect">
            <a:avLst/>
          </a:prstGeom>
          <a:noFill/>
          <a:ln>
            <a:noFill/>
          </a:ln>
        </p:spPr>
        <p:style>
          <a:lnRef idx="0"/>
          <a:fillRef idx="0"/>
          <a:effectRef idx="0"/>
          <a:fontRef idx="minor"/>
        </p:style>
      </p:sp>
      <p:sp>
        <p:nvSpPr>
          <p:cNvPr id="255" name="CustomShape 4"/>
          <p:cNvSpPr/>
          <p:nvPr/>
        </p:nvSpPr>
        <p:spPr>
          <a:xfrm>
            <a:off x="155520" y="-136440"/>
            <a:ext cx="284760" cy="284760"/>
          </a:xfrm>
          <a:prstGeom prst="rect">
            <a:avLst/>
          </a:prstGeom>
          <a:noFill/>
          <a:ln>
            <a:noFill/>
          </a:ln>
        </p:spPr>
        <p:style>
          <a:lnRef idx="0"/>
          <a:fillRef idx="0"/>
          <a:effectRef idx="0"/>
          <a:fontRef idx="minor"/>
        </p:style>
      </p:sp>
      <p:sp>
        <p:nvSpPr>
          <p:cNvPr id="256" name="CustomShape 5"/>
          <p:cNvSpPr/>
          <p:nvPr/>
        </p:nvSpPr>
        <p:spPr>
          <a:xfrm>
            <a:off x="155520" y="-136440"/>
            <a:ext cx="284760" cy="284760"/>
          </a:xfrm>
          <a:prstGeom prst="rect">
            <a:avLst/>
          </a:prstGeom>
          <a:noFill/>
          <a:ln>
            <a:noFill/>
          </a:ln>
        </p:spPr>
        <p:style>
          <a:lnRef idx="0"/>
          <a:fillRef idx="0"/>
          <a:effectRef idx="0"/>
          <a:fontRef idx="minor"/>
        </p:style>
      </p:sp>
      <p:sp>
        <p:nvSpPr>
          <p:cNvPr id="257"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pic>
        <p:nvPicPr>
          <p:cNvPr id="258"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259"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260" name="Picture 2" descr=""/>
          <p:cNvPicPr/>
          <p:nvPr/>
        </p:nvPicPr>
        <p:blipFill>
          <a:blip r:embed="rId3"/>
          <a:srcRect l="12360" t="31995" r="70245" b="54359"/>
          <a:stretch/>
        </p:blipFill>
        <p:spPr>
          <a:xfrm>
            <a:off x="6186960" y="4871520"/>
            <a:ext cx="1438560" cy="768960"/>
          </a:xfrm>
          <a:prstGeom prst="rect">
            <a:avLst/>
          </a:prstGeom>
          <a:ln>
            <a:noFill/>
          </a:ln>
        </p:spPr>
      </p:pic>
      <p:sp>
        <p:nvSpPr>
          <p:cNvPr id="261" name="CustomShape 7"/>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262" name="CustomShape 8"/>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263"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264" name="Imagen 34" descr=""/>
          <p:cNvPicPr/>
          <p:nvPr/>
        </p:nvPicPr>
        <p:blipFill>
          <a:blip r:embed="rId5"/>
          <a:stretch/>
        </p:blipFill>
        <p:spPr>
          <a:xfrm>
            <a:off x="6300360" y="5025600"/>
            <a:ext cx="325080" cy="426960"/>
          </a:xfrm>
          <a:prstGeom prst="rect">
            <a:avLst/>
          </a:prstGeom>
          <a:ln>
            <a:solidFill>
              <a:schemeClr val="tx1"/>
            </a:solidFill>
          </a:ln>
        </p:spPr>
      </p:pic>
      <p:pic>
        <p:nvPicPr>
          <p:cNvPr id="265"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266" name="Picture 4" descr=""/>
          <p:cNvPicPr/>
          <p:nvPr/>
        </p:nvPicPr>
        <p:blipFill>
          <a:blip r:embed="rId7"/>
          <a:srcRect l="11415" t="7196" r="26825" b="0"/>
          <a:stretch/>
        </p:blipFill>
        <p:spPr>
          <a:xfrm>
            <a:off x="8397000" y="5796360"/>
            <a:ext cx="344880" cy="375480"/>
          </a:xfrm>
          <a:prstGeom prst="rect">
            <a:avLst/>
          </a:prstGeom>
          <a:ln>
            <a:noFill/>
          </a:ln>
        </p:spPr>
      </p:pic>
      <p:pic>
        <p:nvPicPr>
          <p:cNvPr id="267" name="Picture 2" descr=""/>
          <p:cNvPicPr/>
          <p:nvPr/>
        </p:nvPicPr>
        <p:blipFill>
          <a:blip r:embed="rId8"/>
          <a:stretch/>
        </p:blipFill>
        <p:spPr>
          <a:xfrm>
            <a:off x="7665480" y="5832360"/>
            <a:ext cx="335160" cy="364680"/>
          </a:xfrm>
          <a:prstGeom prst="rect">
            <a:avLst/>
          </a:prstGeom>
          <a:ln>
            <a:noFill/>
          </a:ln>
        </p:spPr>
      </p:pic>
      <p:sp>
        <p:nvSpPr>
          <p:cNvPr id="268" name="CustomShape 9"/>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269" name="CustomShape 10"/>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270" name="CustomShape 11"/>
          <p:cNvSpPr/>
          <p:nvPr/>
        </p:nvSpPr>
        <p:spPr>
          <a:xfrm>
            <a:off x="972720" y="1722600"/>
            <a:ext cx="5873040" cy="2860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Different types of contrasts: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T-tests</a:t>
            </a: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Against baseline.</a:t>
            </a: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Between regressors.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F-tests</a:t>
            </a:r>
            <a:endParaRPr b="0" lang="en-US" sz="2000" spc="-1" strike="noStrike">
              <a:latin typeface="Arial"/>
            </a:endParaRPr>
          </a:p>
        </p:txBody>
      </p:sp>
      <p:sp>
        <p:nvSpPr>
          <p:cNvPr id="271" name="CustomShape 12"/>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7594560" y="6543720"/>
            <a:ext cx="2297880" cy="230760"/>
          </a:xfrm>
          <a:prstGeom prst="rect">
            <a:avLst/>
          </a:prstGeom>
          <a:noFill/>
          <a:ln>
            <a:noFill/>
          </a:ln>
        </p:spPr>
        <p:style>
          <a:lnRef idx="0"/>
          <a:fillRef idx="0"/>
          <a:effectRef idx="0"/>
          <a:fontRef idx="minor"/>
        </p:style>
      </p:sp>
      <p:sp>
        <p:nvSpPr>
          <p:cNvPr id="273" name="CustomShape 2"/>
          <p:cNvSpPr/>
          <p:nvPr/>
        </p:nvSpPr>
        <p:spPr>
          <a:xfrm>
            <a:off x="155520" y="-136440"/>
            <a:ext cx="284760" cy="284760"/>
          </a:xfrm>
          <a:prstGeom prst="rect">
            <a:avLst/>
          </a:prstGeom>
          <a:noFill/>
          <a:ln>
            <a:noFill/>
          </a:ln>
        </p:spPr>
        <p:style>
          <a:lnRef idx="0"/>
          <a:fillRef idx="0"/>
          <a:effectRef idx="0"/>
          <a:fontRef idx="minor"/>
        </p:style>
      </p:sp>
      <p:sp>
        <p:nvSpPr>
          <p:cNvPr id="274" name="CustomShape 3"/>
          <p:cNvSpPr/>
          <p:nvPr/>
        </p:nvSpPr>
        <p:spPr>
          <a:xfrm>
            <a:off x="155520" y="-136440"/>
            <a:ext cx="284760" cy="284760"/>
          </a:xfrm>
          <a:prstGeom prst="rect">
            <a:avLst/>
          </a:prstGeom>
          <a:noFill/>
          <a:ln>
            <a:noFill/>
          </a:ln>
        </p:spPr>
        <p:style>
          <a:lnRef idx="0"/>
          <a:fillRef idx="0"/>
          <a:effectRef idx="0"/>
          <a:fontRef idx="minor"/>
        </p:style>
      </p:sp>
      <p:sp>
        <p:nvSpPr>
          <p:cNvPr id="275" name="CustomShape 4"/>
          <p:cNvSpPr/>
          <p:nvPr/>
        </p:nvSpPr>
        <p:spPr>
          <a:xfrm>
            <a:off x="155520" y="-136440"/>
            <a:ext cx="284760" cy="284760"/>
          </a:xfrm>
          <a:prstGeom prst="rect">
            <a:avLst/>
          </a:prstGeom>
          <a:noFill/>
          <a:ln>
            <a:noFill/>
          </a:ln>
        </p:spPr>
        <p:style>
          <a:lnRef idx="0"/>
          <a:fillRef idx="0"/>
          <a:effectRef idx="0"/>
          <a:fontRef idx="minor"/>
        </p:style>
      </p:sp>
      <p:sp>
        <p:nvSpPr>
          <p:cNvPr id="276" name="CustomShape 5"/>
          <p:cNvSpPr/>
          <p:nvPr/>
        </p:nvSpPr>
        <p:spPr>
          <a:xfrm>
            <a:off x="155520" y="-136440"/>
            <a:ext cx="284760" cy="284760"/>
          </a:xfrm>
          <a:prstGeom prst="rect">
            <a:avLst/>
          </a:prstGeom>
          <a:noFill/>
          <a:ln>
            <a:noFill/>
          </a:ln>
        </p:spPr>
        <p:style>
          <a:lnRef idx="0"/>
          <a:fillRef idx="0"/>
          <a:effectRef idx="0"/>
          <a:fontRef idx="minor"/>
        </p:style>
      </p:sp>
      <p:sp>
        <p:nvSpPr>
          <p:cNvPr id="277"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pic>
        <p:nvPicPr>
          <p:cNvPr id="278"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279"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280" name="Picture 2" descr=""/>
          <p:cNvPicPr/>
          <p:nvPr/>
        </p:nvPicPr>
        <p:blipFill>
          <a:blip r:embed="rId3"/>
          <a:srcRect l="12360" t="31995" r="70245" b="54359"/>
          <a:stretch/>
        </p:blipFill>
        <p:spPr>
          <a:xfrm>
            <a:off x="6186960" y="4871520"/>
            <a:ext cx="1438560" cy="768960"/>
          </a:xfrm>
          <a:prstGeom prst="rect">
            <a:avLst/>
          </a:prstGeom>
          <a:ln>
            <a:noFill/>
          </a:ln>
        </p:spPr>
      </p:pic>
      <p:sp>
        <p:nvSpPr>
          <p:cNvPr id="281" name="CustomShape 7"/>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282" name="CustomShape 8"/>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283"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284" name="Imagen 34" descr=""/>
          <p:cNvPicPr/>
          <p:nvPr/>
        </p:nvPicPr>
        <p:blipFill>
          <a:blip r:embed="rId5"/>
          <a:stretch/>
        </p:blipFill>
        <p:spPr>
          <a:xfrm>
            <a:off x="6300360" y="5025600"/>
            <a:ext cx="325080" cy="426960"/>
          </a:xfrm>
          <a:prstGeom prst="rect">
            <a:avLst/>
          </a:prstGeom>
          <a:ln>
            <a:solidFill>
              <a:schemeClr val="tx1"/>
            </a:solidFill>
          </a:ln>
        </p:spPr>
      </p:pic>
      <p:pic>
        <p:nvPicPr>
          <p:cNvPr id="285"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286" name="Picture 4" descr=""/>
          <p:cNvPicPr/>
          <p:nvPr/>
        </p:nvPicPr>
        <p:blipFill>
          <a:blip r:embed="rId7"/>
          <a:srcRect l="11415" t="7196" r="26825" b="0"/>
          <a:stretch/>
        </p:blipFill>
        <p:spPr>
          <a:xfrm>
            <a:off x="8397000" y="5796360"/>
            <a:ext cx="344880" cy="375480"/>
          </a:xfrm>
          <a:prstGeom prst="rect">
            <a:avLst/>
          </a:prstGeom>
          <a:ln>
            <a:noFill/>
          </a:ln>
        </p:spPr>
      </p:pic>
      <p:pic>
        <p:nvPicPr>
          <p:cNvPr id="287" name="Picture 2" descr=""/>
          <p:cNvPicPr/>
          <p:nvPr/>
        </p:nvPicPr>
        <p:blipFill>
          <a:blip r:embed="rId8"/>
          <a:stretch/>
        </p:blipFill>
        <p:spPr>
          <a:xfrm>
            <a:off x="7665480" y="5832360"/>
            <a:ext cx="335160" cy="364680"/>
          </a:xfrm>
          <a:prstGeom prst="rect">
            <a:avLst/>
          </a:prstGeom>
          <a:ln>
            <a:noFill/>
          </a:ln>
        </p:spPr>
      </p:pic>
      <p:sp>
        <p:nvSpPr>
          <p:cNvPr id="288" name="CustomShape 9"/>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289" name="CustomShape 10"/>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290" name="CustomShape 11"/>
          <p:cNvSpPr/>
          <p:nvPr/>
        </p:nvSpPr>
        <p:spPr>
          <a:xfrm>
            <a:off x="972720" y="1722600"/>
            <a:ext cx="5873040" cy="286092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T-test against (implicit) baseline.</a:t>
            </a:r>
            <a:endParaRPr b="0" lang="en-US" sz="2000" spc="-1" strike="noStrike">
              <a:latin typeface="Arial"/>
            </a:endParaRPr>
          </a:p>
          <a:p>
            <a:pPr>
              <a:lnSpc>
                <a:spcPct val="100000"/>
              </a:lnSpc>
            </a:pPr>
            <a:endParaRPr b="0" lang="en-US" sz="2000" spc="-1" strike="noStrike">
              <a:latin typeface="Arial"/>
            </a:endParaRPr>
          </a:p>
        </p:txBody>
      </p:sp>
      <p:sp>
        <p:nvSpPr>
          <p:cNvPr id="291" name="CustomShape 12"/>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7594560" y="6543720"/>
            <a:ext cx="2297880" cy="230760"/>
          </a:xfrm>
          <a:prstGeom prst="rect">
            <a:avLst/>
          </a:prstGeom>
          <a:noFill/>
          <a:ln>
            <a:noFill/>
          </a:ln>
        </p:spPr>
        <p:style>
          <a:lnRef idx="0"/>
          <a:fillRef idx="0"/>
          <a:effectRef idx="0"/>
          <a:fontRef idx="minor"/>
        </p:style>
      </p:sp>
      <p:sp>
        <p:nvSpPr>
          <p:cNvPr id="293" name="CustomShape 2"/>
          <p:cNvSpPr/>
          <p:nvPr/>
        </p:nvSpPr>
        <p:spPr>
          <a:xfrm>
            <a:off x="155520" y="-136440"/>
            <a:ext cx="284760" cy="284760"/>
          </a:xfrm>
          <a:prstGeom prst="rect">
            <a:avLst/>
          </a:prstGeom>
          <a:noFill/>
          <a:ln>
            <a:noFill/>
          </a:ln>
        </p:spPr>
        <p:style>
          <a:lnRef idx="0"/>
          <a:fillRef idx="0"/>
          <a:effectRef idx="0"/>
          <a:fontRef idx="minor"/>
        </p:style>
      </p:sp>
      <p:sp>
        <p:nvSpPr>
          <p:cNvPr id="294" name="CustomShape 3"/>
          <p:cNvSpPr/>
          <p:nvPr/>
        </p:nvSpPr>
        <p:spPr>
          <a:xfrm>
            <a:off x="155520" y="-136440"/>
            <a:ext cx="284760" cy="284760"/>
          </a:xfrm>
          <a:prstGeom prst="rect">
            <a:avLst/>
          </a:prstGeom>
          <a:noFill/>
          <a:ln>
            <a:noFill/>
          </a:ln>
        </p:spPr>
        <p:style>
          <a:lnRef idx="0"/>
          <a:fillRef idx="0"/>
          <a:effectRef idx="0"/>
          <a:fontRef idx="minor"/>
        </p:style>
      </p:sp>
      <p:sp>
        <p:nvSpPr>
          <p:cNvPr id="295" name="CustomShape 4"/>
          <p:cNvSpPr/>
          <p:nvPr/>
        </p:nvSpPr>
        <p:spPr>
          <a:xfrm>
            <a:off x="155520" y="-136440"/>
            <a:ext cx="284760" cy="284760"/>
          </a:xfrm>
          <a:prstGeom prst="rect">
            <a:avLst/>
          </a:prstGeom>
          <a:noFill/>
          <a:ln>
            <a:noFill/>
          </a:ln>
        </p:spPr>
        <p:style>
          <a:lnRef idx="0"/>
          <a:fillRef idx="0"/>
          <a:effectRef idx="0"/>
          <a:fontRef idx="minor"/>
        </p:style>
      </p:sp>
      <p:sp>
        <p:nvSpPr>
          <p:cNvPr id="296" name="CustomShape 5"/>
          <p:cNvSpPr/>
          <p:nvPr/>
        </p:nvSpPr>
        <p:spPr>
          <a:xfrm>
            <a:off x="155520" y="-136440"/>
            <a:ext cx="284760" cy="284760"/>
          </a:xfrm>
          <a:prstGeom prst="rect">
            <a:avLst/>
          </a:prstGeom>
          <a:noFill/>
          <a:ln>
            <a:noFill/>
          </a:ln>
        </p:spPr>
        <p:style>
          <a:lnRef idx="0"/>
          <a:fillRef idx="0"/>
          <a:effectRef idx="0"/>
          <a:fontRef idx="minor"/>
        </p:style>
      </p:sp>
      <p:sp>
        <p:nvSpPr>
          <p:cNvPr id="297"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pic>
        <p:nvPicPr>
          <p:cNvPr id="298"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299"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300" name="Picture 2" descr=""/>
          <p:cNvPicPr/>
          <p:nvPr/>
        </p:nvPicPr>
        <p:blipFill>
          <a:blip r:embed="rId3"/>
          <a:srcRect l="12360" t="31995" r="70245" b="54359"/>
          <a:stretch/>
        </p:blipFill>
        <p:spPr>
          <a:xfrm>
            <a:off x="6186960" y="4871520"/>
            <a:ext cx="1438560" cy="768960"/>
          </a:xfrm>
          <a:prstGeom prst="rect">
            <a:avLst/>
          </a:prstGeom>
          <a:ln>
            <a:noFill/>
          </a:ln>
        </p:spPr>
      </p:pic>
      <p:sp>
        <p:nvSpPr>
          <p:cNvPr id="301" name="CustomShape 7"/>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302" name="CustomShape 8"/>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303"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304" name="Imagen 34" descr=""/>
          <p:cNvPicPr/>
          <p:nvPr/>
        </p:nvPicPr>
        <p:blipFill>
          <a:blip r:embed="rId5"/>
          <a:stretch/>
        </p:blipFill>
        <p:spPr>
          <a:xfrm>
            <a:off x="6300360" y="5025600"/>
            <a:ext cx="325080" cy="426960"/>
          </a:xfrm>
          <a:prstGeom prst="rect">
            <a:avLst/>
          </a:prstGeom>
          <a:ln>
            <a:solidFill>
              <a:schemeClr val="tx1"/>
            </a:solidFill>
          </a:ln>
        </p:spPr>
      </p:pic>
      <p:pic>
        <p:nvPicPr>
          <p:cNvPr id="305"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306" name="Picture 4" descr=""/>
          <p:cNvPicPr/>
          <p:nvPr/>
        </p:nvPicPr>
        <p:blipFill>
          <a:blip r:embed="rId7"/>
          <a:srcRect l="11415" t="7196" r="26825" b="0"/>
          <a:stretch/>
        </p:blipFill>
        <p:spPr>
          <a:xfrm>
            <a:off x="8397000" y="5796360"/>
            <a:ext cx="344880" cy="375480"/>
          </a:xfrm>
          <a:prstGeom prst="rect">
            <a:avLst/>
          </a:prstGeom>
          <a:ln>
            <a:noFill/>
          </a:ln>
        </p:spPr>
      </p:pic>
      <p:pic>
        <p:nvPicPr>
          <p:cNvPr id="307" name="Picture 2" descr=""/>
          <p:cNvPicPr/>
          <p:nvPr/>
        </p:nvPicPr>
        <p:blipFill>
          <a:blip r:embed="rId8"/>
          <a:stretch/>
        </p:blipFill>
        <p:spPr>
          <a:xfrm>
            <a:off x="7665480" y="5832360"/>
            <a:ext cx="335160" cy="364680"/>
          </a:xfrm>
          <a:prstGeom prst="rect">
            <a:avLst/>
          </a:prstGeom>
          <a:ln>
            <a:noFill/>
          </a:ln>
        </p:spPr>
      </p:pic>
      <p:sp>
        <p:nvSpPr>
          <p:cNvPr id="308" name="CustomShape 9"/>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309" name="CustomShape 10"/>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310" name="CustomShape 11"/>
          <p:cNvSpPr/>
          <p:nvPr/>
        </p:nvSpPr>
        <p:spPr>
          <a:xfrm>
            <a:off x="880560" y="1280880"/>
            <a:ext cx="7968960" cy="34336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T-test against (implicit) baseline.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Enter </a:t>
            </a:r>
            <a:r>
              <a:rPr b="1" lang="en-US" sz="2000" spc="-1" strike="noStrike">
                <a:solidFill>
                  <a:srgbClr val="000000"/>
                </a:solidFill>
                <a:latin typeface="Calibri"/>
                <a:ea typeface="DejaVu Sans"/>
              </a:rPr>
              <a:t>contrast vectors.</a:t>
            </a:r>
            <a:endParaRPr b="0" lang="en-US" sz="2000" spc="-1" strike="noStrike">
              <a:latin typeface="Arial"/>
            </a:endParaRPr>
          </a:p>
        </p:txBody>
      </p:sp>
      <p:sp>
        <p:nvSpPr>
          <p:cNvPr id="311" name="CustomShape 12"/>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7594560" y="6543720"/>
            <a:ext cx="2297880" cy="230760"/>
          </a:xfrm>
          <a:prstGeom prst="rect">
            <a:avLst/>
          </a:prstGeom>
          <a:noFill/>
          <a:ln>
            <a:noFill/>
          </a:ln>
        </p:spPr>
        <p:style>
          <a:lnRef idx="0"/>
          <a:fillRef idx="0"/>
          <a:effectRef idx="0"/>
          <a:fontRef idx="minor"/>
        </p:style>
      </p:sp>
      <p:sp>
        <p:nvSpPr>
          <p:cNvPr id="313" name="CustomShape 2"/>
          <p:cNvSpPr/>
          <p:nvPr/>
        </p:nvSpPr>
        <p:spPr>
          <a:xfrm>
            <a:off x="155520" y="-136440"/>
            <a:ext cx="284760" cy="284760"/>
          </a:xfrm>
          <a:prstGeom prst="rect">
            <a:avLst/>
          </a:prstGeom>
          <a:noFill/>
          <a:ln>
            <a:noFill/>
          </a:ln>
        </p:spPr>
        <p:style>
          <a:lnRef idx="0"/>
          <a:fillRef idx="0"/>
          <a:effectRef idx="0"/>
          <a:fontRef idx="minor"/>
        </p:style>
      </p:sp>
      <p:sp>
        <p:nvSpPr>
          <p:cNvPr id="314" name="CustomShape 3"/>
          <p:cNvSpPr/>
          <p:nvPr/>
        </p:nvSpPr>
        <p:spPr>
          <a:xfrm>
            <a:off x="155520" y="-136440"/>
            <a:ext cx="284760" cy="284760"/>
          </a:xfrm>
          <a:prstGeom prst="rect">
            <a:avLst/>
          </a:prstGeom>
          <a:noFill/>
          <a:ln>
            <a:noFill/>
          </a:ln>
        </p:spPr>
        <p:style>
          <a:lnRef idx="0"/>
          <a:fillRef idx="0"/>
          <a:effectRef idx="0"/>
          <a:fontRef idx="minor"/>
        </p:style>
      </p:sp>
      <p:sp>
        <p:nvSpPr>
          <p:cNvPr id="315" name="CustomShape 4"/>
          <p:cNvSpPr/>
          <p:nvPr/>
        </p:nvSpPr>
        <p:spPr>
          <a:xfrm>
            <a:off x="155520" y="-136440"/>
            <a:ext cx="284760" cy="284760"/>
          </a:xfrm>
          <a:prstGeom prst="rect">
            <a:avLst/>
          </a:prstGeom>
          <a:noFill/>
          <a:ln>
            <a:noFill/>
          </a:ln>
        </p:spPr>
        <p:style>
          <a:lnRef idx="0"/>
          <a:fillRef idx="0"/>
          <a:effectRef idx="0"/>
          <a:fontRef idx="minor"/>
        </p:style>
      </p:sp>
      <p:sp>
        <p:nvSpPr>
          <p:cNvPr id="316" name="CustomShape 5"/>
          <p:cNvSpPr/>
          <p:nvPr/>
        </p:nvSpPr>
        <p:spPr>
          <a:xfrm>
            <a:off x="155520" y="-136440"/>
            <a:ext cx="284760" cy="284760"/>
          </a:xfrm>
          <a:prstGeom prst="rect">
            <a:avLst/>
          </a:prstGeom>
          <a:noFill/>
          <a:ln>
            <a:noFill/>
          </a:ln>
        </p:spPr>
        <p:style>
          <a:lnRef idx="0"/>
          <a:fillRef idx="0"/>
          <a:effectRef idx="0"/>
          <a:fontRef idx="minor"/>
        </p:style>
      </p:sp>
      <p:sp>
        <p:nvSpPr>
          <p:cNvPr id="317"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pic>
        <p:nvPicPr>
          <p:cNvPr id="318"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319"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320" name="Picture 2" descr=""/>
          <p:cNvPicPr/>
          <p:nvPr/>
        </p:nvPicPr>
        <p:blipFill>
          <a:blip r:embed="rId3"/>
          <a:srcRect l="12360" t="31995" r="70245" b="54359"/>
          <a:stretch/>
        </p:blipFill>
        <p:spPr>
          <a:xfrm>
            <a:off x="6186960" y="4871520"/>
            <a:ext cx="1438560" cy="768960"/>
          </a:xfrm>
          <a:prstGeom prst="rect">
            <a:avLst/>
          </a:prstGeom>
          <a:ln>
            <a:noFill/>
          </a:ln>
        </p:spPr>
      </p:pic>
      <p:sp>
        <p:nvSpPr>
          <p:cNvPr id="321" name="CustomShape 7"/>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322" name="CustomShape 8"/>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323"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324" name="Imagen 34" descr=""/>
          <p:cNvPicPr/>
          <p:nvPr/>
        </p:nvPicPr>
        <p:blipFill>
          <a:blip r:embed="rId5"/>
          <a:stretch/>
        </p:blipFill>
        <p:spPr>
          <a:xfrm>
            <a:off x="6300360" y="5025600"/>
            <a:ext cx="325080" cy="426960"/>
          </a:xfrm>
          <a:prstGeom prst="rect">
            <a:avLst/>
          </a:prstGeom>
          <a:ln>
            <a:solidFill>
              <a:schemeClr val="tx1"/>
            </a:solidFill>
          </a:ln>
        </p:spPr>
      </p:pic>
      <p:pic>
        <p:nvPicPr>
          <p:cNvPr id="325"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326" name="Picture 4" descr=""/>
          <p:cNvPicPr/>
          <p:nvPr/>
        </p:nvPicPr>
        <p:blipFill>
          <a:blip r:embed="rId7"/>
          <a:srcRect l="11415" t="7196" r="26825" b="0"/>
          <a:stretch/>
        </p:blipFill>
        <p:spPr>
          <a:xfrm>
            <a:off x="8397000" y="5796360"/>
            <a:ext cx="344880" cy="375480"/>
          </a:xfrm>
          <a:prstGeom prst="rect">
            <a:avLst/>
          </a:prstGeom>
          <a:ln>
            <a:noFill/>
          </a:ln>
        </p:spPr>
      </p:pic>
      <p:pic>
        <p:nvPicPr>
          <p:cNvPr id="327" name="Picture 2" descr=""/>
          <p:cNvPicPr/>
          <p:nvPr/>
        </p:nvPicPr>
        <p:blipFill>
          <a:blip r:embed="rId8"/>
          <a:stretch/>
        </p:blipFill>
        <p:spPr>
          <a:xfrm>
            <a:off x="7665480" y="5832360"/>
            <a:ext cx="335160" cy="364680"/>
          </a:xfrm>
          <a:prstGeom prst="rect">
            <a:avLst/>
          </a:prstGeom>
          <a:ln>
            <a:noFill/>
          </a:ln>
        </p:spPr>
      </p:pic>
      <p:sp>
        <p:nvSpPr>
          <p:cNvPr id="328" name="CustomShape 9"/>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329" name="CustomShape 10"/>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330" name="CustomShape 11"/>
          <p:cNvSpPr/>
          <p:nvPr/>
        </p:nvSpPr>
        <p:spPr>
          <a:xfrm>
            <a:off x="880560" y="1280880"/>
            <a:ext cx="7968960" cy="34336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T-test against (implicit) baseline.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Enter </a:t>
            </a:r>
            <a:r>
              <a:rPr b="1" lang="en-US" sz="2000" spc="-1" strike="noStrike">
                <a:solidFill>
                  <a:srgbClr val="000000"/>
                </a:solidFill>
                <a:latin typeface="Calibri"/>
                <a:ea typeface="DejaVu Sans"/>
              </a:rPr>
              <a:t>contrast vectors. </a:t>
            </a:r>
            <a:r>
              <a:rPr b="0" lang="en-US" sz="2000" spc="-1" strike="noStrike">
                <a:solidFill>
                  <a:srgbClr val="000000"/>
                </a:solidFill>
                <a:latin typeface="Calibri"/>
                <a:ea typeface="DejaVu Sans"/>
              </a:rPr>
              <a:t>A set of values (a.k.a., weights) representing the comparison that we want to make.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We can use them to </a:t>
            </a:r>
            <a:r>
              <a:rPr b="0" i="1" lang="en-US" sz="2000" spc="-1" strike="noStrike">
                <a:solidFill>
                  <a:srgbClr val="000000"/>
                </a:solidFill>
                <a:latin typeface="Calibri"/>
                <a:ea typeface="DejaVu Sans"/>
              </a:rPr>
              <a:t>select</a:t>
            </a:r>
            <a:r>
              <a:rPr b="0" lang="en-US" sz="2000" spc="-1" strike="noStrike">
                <a:solidFill>
                  <a:srgbClr val="000000"/>
                </a:solidFill>
                <a:latin typeface="Calibri"/>
                <a:ea typeface="DejaVu Sans"/>
              </a:rPr>
              <a:t> the betas that we will contrast by defining a weight for each beta.</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With contrast vectors we can easily define: </a:t>
            </a: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Simple comparisons for multiple conditions. </a:t>
            </a: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Complex sets of comparisons across conditions.</a:t>
            </a: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They are used in most fMRI analysis packages.</a:t>
            </a:r>
            <a:endParaRPr b="0" lang="en-US" sz="2000" spc="-1" strike="noStrike">
              <a:latin typeface="Arial"/>
            </a:endParaRPr>
          </a:p>
        </p:txBody>
      </p:sp>
      <p:sp>
        <p:nvSpPr>
          <p:cNvPr id="331" name="CustomShape 12"/>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7594560" y="6543720"/>
            <a:ext cx="2297880" cy="230760"/>
          </a:xfrm>
          <a:prstGeom prst="rect">
            <a:avLst/>
          </a:prstGeom>
          <a:noFill/>
          <a:ln>
            <a:noFill/>
          </a:ln>
        </p:spPr>
        <p:style>
          <a:lnRef idx="0"/>
          <a:fillRef idx="0"/>
          <a:effectRef idx="0"/>
          <a:fontRef idx="minor"/>
        </p:style>
      </p:sp>
      <p:sp>
        <p:nvSpPr>
          <p:cNvPr id="333" name="CustomShape 2"/>
          <p:cNvSpPr/>
          <p:nvPr/>
        </p:nvSpPr>
        <p:spPr>
          <a:xfrm>
            <a:off x="155520" y="-136440"/>
            <a:ext cx="284760" cy="284760"/>
          </a:xfrm>
          <a:prstGeom prst="rect">
            <a:avLst/>
          </a:prstGeom>
          <a:noFill/>
          <a:ln>
            <a:noFill/>
          </a:ln>
        </p:spPr>
        <p:style>
          <a:lnRef idx="0"/>
          <a:fillRef idx="0"/>
          <a:effectRef idx="0"/>
          <a:fontRef idx="minor"/>
        </p:style>
      </p:sp>
      <p:sp>
        <p:nvSpPr>
          <p:cNvPr id="334" name="CustomShape 3"/>
          <p:cNvSpPr/>
          <p:nvPr/>
        </p:nvSpPr>
        <p:spPr>
          <a:xfrm>
            <a:off x="155520" y="-136440"/>
            <a:ext cx="284760" cy="284760"/>
          </a:xfrm>
          <a:prstGeom prst="rect">
            <a:avLst/>
          </a:prstGeom>
          <a:noFill/>
          <a:ln>
            <a:noFill/>
          </a:ln>
        </p:spPr>
        <p:style>
          <a:lnRef idx="0"/>
          <a:fillRef idx="0"/>
          <a:effectRef idx="0"/>
          <a:fontRef idx="minor"/>
        </p:style>
      </p:sp>
      <p:sp>
        <p:nvSpPr>
          <p:cNvPr id="335" name="CustomShape 4"/>
          <p:cNvSpPr/>
          <p:nvPr/>
        </p:nvSpPr>
        <p:spPr>
          <a:xfrm>
            <a:off x="155520" y="-136440"/>
            <a:ext cx="284760" cy="284760"/>
          </a:xfrm>
          <a:prstGeom prst="rect">
            <a:avLst/>
          </a:prstGeom>
          <a:noFill/>
          <a:ln>
            <a:noFill/>
          </a:ln>
        </p:spPr>
        <p:style>
          <a:lnRef idx="0"/>
          <a:fillRef idx="0"/>
          <a:effectRef idx="0"/>
          <a:fontRef idx="minor"/>
        </p:style>
      </p:sp>
      <p:sp>
        <p:nvSpPr>
          <p:cNvPr id="336" name="CustomShape 5"/>
          <p:cNvSpPr/>
          <p:nvPr/>
        </p:nvSpPr>
        <p:spPr>
          <a:xfrm>
            <a:off x="155520" y="-136440"/>
            <a:ext cx="284760" cy="284760"/>
          </a:xfrm>
          <a:prstGeom prst="rect">
            <a:avLst/>
          </a:prstGeom>
          <a:noFill/>
          <a:ln>
            <a:noFill/>
          </a:ln>
        </p:spPr>
        <p:style>
          <a:lnRef idx="0"/>
          <a:fillRef idx="0"/>
          <a:effectRef idx="0"/>
          <a:fontRef idx="minor"/>
        </p:style>
      </p:sp>
      <p:sp>
        <p:nvSpPr>
          <p:cNvPr id="337"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pic>
        <p:nvPicPr>
          <p:cNvPr id="338"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339"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340" name="Picture 2" descr=""/>
          <p:cNvPicPr/>
          <p:nvPr/>
        </p:nvPicPr>
        <p:blipFill>
          <a:blip r:embed="rId3"/>
          <a:srcRect l="12360" t="31995" r="70245" b="54359"/>
          <a:stretch/>
        </p:blipFill>
        <p:spPr>
          <a:xfrm>
            <a:off x="6186960" y="4871520"/>
            <a:ext cx="1438560" cy="768960"/>
          </a:xfrm>
          <a:prstGeom prst="rect">
            <a:avLst/>
          </a:prstGeom>
          <a:ln>
            <a:noFill/>
          </a:ln>
        </p:spPr>
      </p:pic>
      <p:sp>
        <p:nvSpPr>
          <p:cNvPr id="341" name="CustomShape 7"/>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342" name="CustomShape 8"/>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343"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344" name="Imagen 34" descr=""/>
          <p:cNvPicPr/>
          <p:nvPr/>
        </p:nvPicPr>
        <p:blipFill>
          <a:blip r:embed="rId5"/>
          <a:stretch/>
        </p:blipFill>
        <p:spPr>
          <a:xfrm>
            <a:off x="6300360" y="5025600"/>
            <a:ext cx="325080" cy="426960"/>
          </a:xfrm>
          <a:prstGeom prst="rect">
            <a:avLst/>
          </a:prstGeom>
          <a:ln>
            <a:solidFill>
              <a:schemeClr val="tx1"/>
            </a:solidFill>
          </a:ln>
        </p:spPr>
      </p:pic>
      <p:pic>
        <p:nvPicPr>
          <p:cNvPr id="345"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346" name="Picture 4" descr=""/>
          <p:cNvPicPr/>
          <p:nvPr/>
        </p:nvPicPr>
        <p:blipFill>
          <a:blip r:embed="rId7"/>
          <a:srcRect l="11415" t="7196" r="26825" b="0"/>
          <a:stretch/>
        </p:blipFill>
        <p:spPr>
          <a:xfrm>
            <a:off x="8397000" y="5796360"/>
            <a:ext cx="344880" cy="375480"/>
          </a:xfrm>
          <a:prstGeom prst="rect">
            <a:avLst/>
          </a:prstGeom>
          <a:ln>
            <a:noFill/>
          </a:ln>
        </p:spPr>
      </p:pic>
      <p:pic>
        <p:nvPicPr>
          <p:cNvPr id="347" name="Picture 2" descr=""/>
          <p:cNvPicPr/>
          <p:nvPr/>
        </p:nvPicPr>
        <p:blipFill>
          <a:blip r:embed="rId8"/>
          <a:stretch/>
        </p:blipFill>
        <p:spPr>
          <a:xfrm>
            <a:off x="7665480" y="5832360"/>
            <a:ext cx="335160" cy="364680"/>
          </a:xfrm>
          <a:prstGeom prst="rect">
            <a:avLst/>
          </a:prstGeom>
          <a:ln>
            <a:noFill/>
          </a:ln>
        </p:spPr>
      </p:pic>
      <p:sp>
        <p:nvSpPr>
          <p:cNvPr id="348" name="CustomShape 9"/>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349" name="CustomShape 10"/>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350" name="CustomShape 11"/>
          <p:cNvSpPr/>
          <p:nvPr/>
        </p:nvSpPr>
        <p:spPr>
          <a:xfrm>
            <a:off x="880560" y="1280880"/>
            <a:ext cx="7968960" cy="34336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T-test against (implicit) baseline.</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Enter </a:t>
            </a:r>
            <a:r>
              <a:rPr b="1" lang="en-US" sz="2000" spc="-1" strike="noStrike">
                <a:solidFill>
                  <a:srgbClr val="000000"/>
                </a:solidFill>
                <a:latin typeface="Calibri"/>
                <a:ea typeface="DejaVu Sans"/>
              </a:rPr>
              <a:t>contrast vectors. </a:t>
            </a:r>
            <a:r>
              <a:rPr b="0" lang="en-US" sz="2000" spc="-1" strike="noStrike">
                <a:solidFill>
                  <a:srgbClr val="000000"/>
                </a:solidFill>
                <a:latin typeface="Calibri"/>
                <a:ea typeface="DejaVu Sans"/>
              </a:rPr>
              <a:t>A set of values (a.k.a., weights) representing the comparison that we want to make. </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We can use them to </a:t>
            </a:r>
            <a:r>
              <a:rPr b="0" i="1" lang="en-US" sz="2000" spc="-1" strike="noStrike">
                <a:solidFill>
                  <a:srgbClr val="000000"/>
                </a:solidFill>
                <a:latin typeface="Calibri"/>
                <a:ea typeface="DejaVu Sans"/>
              </a:rPr>
              <a:t>select</a:t>
            </a:r>
            <a:r>
              <a:rPr b="0" lang="en-US" sz="2000" spc="-1" strike="noStrike">
                <a:solidFill>
                  <a:srgbClr val="000000"/>
                </a:solidFill>
                <a:latin typeface="Calibri"/>
                <a:ea typeface="DejaVu Sans"/>
              </a:rPr>
              <a:t> the betas that we will contrast by defining a weight for each beta.</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Example: Let’s </a:t>
            </a:r>
            <a:r>
              <a:rPr b="0" i="1" lang="en-US" sz="2000" spc="-1" strike="noStrike">
                <a:solidFill>
                  <a:srgbClr val="000000"/>
                </a:solidFill>
                <a:latin typeface="Calibri"/>
                <a:ea typeface="DejaVu Sans"/>
              </a:rPr>
              <a:t>select </a:t>
            </a:r>
            <a:r>
              <a:rPr b="0" lang="en-US" sz="2000" spc="-1" strike="noStrike">
                <a:solidFill>
                  <a:srgbClr val="000000"/>
                </a:solidFill>
                <a:latin typeface="Calibri"/>
                <a:ea typeface="DejaVu Sans"/>
              </a:rPr>
              <a:t>only the beta for DOG FACES.</a:t>
            </a:r>
            <a:endParaRPr b="0" lang="en-US" sz="2000" spc="-1" strike="noStrike">
              <a:latin typeface="Arial"/>
            </a:endParaRPr>
          </a:p>
        </p:txBody>
      </p:sp>
      <p:sp>
        <p:nvSpPr>
          <p:cNvPr id="351" name="CustomShape 12"/>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
        <p:nvSpPr>
          <p:cNvPr id="352" name="CustomShape 13"/>
          <p:cNvSpPr/>
          <p:nvPr/>
        </p:nvSpPr>
        <p:spPr>
          <a:xfrm>
            <a:off x="5378760" y="5025600"/>
            <a:ext cx="349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353" name="CustomShape 14"/>
          <p:cNvSpPr/>
          <p:nvPr/>
        </p:nvSpPr>
        <p:spPr>
          <a:xfrm>
            <a:off x="5348880" y="5799960"/>
            <a:ext cx="4539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0</a:t>
            </a:r>
            <a:endParaRPr b="0" lang="en-US" sz="1800" spc="-1" strike="noStrike">
              <a:latin typeface="Arial"/>
            </a:endParaRPr>
          </a:p>
        </p:txBody>
      </p:sp>
      <p:sp>
        <p:nvSpPr>
          <p:cNvPr id="354" name="CustomShape 15"/>
          <p:cNvSpPr/>
          <p:nvPr/>
        </p:nvSpPr>
        <p:spPr>
          <a:xfrm>
            <a:off x="5112000" y="4421160"/>
            <a:ext cx="876240" cy="179496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Contrast </a:t>
            </a:r>
            <a:endParaRPr b="0" lang="en-US" sz="1400" spc="-1" strike="noStrike">
              <a:latin typeface="Arial"/>
            </a:endParaRPr>
          </a:p>
          <a:p>
            <a:pPr>
              <a:lnSpc>
                <a:spcPct val="100000"/>
              </a:lnSpc>
            </a:pPr>
            <a:r>
              <a:rPr b="0" lang="en-US" sz="1400" spc="-1" strike="noStrike">
                <a:solidFill>
                  <a:srgbClr val="000000"/>
                </a:solidFill>
                <a:latin typeface="Arial"/>
                <a:ea typeface="DejaVu Sans"/>
              </a:rPr>
              <a:t>vector</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7594560" y="6543720"/>
            <a:ext cx="2297880" cy="230760"/>
          </a:xfrm>
          <a:prstGeom prst="rect">
            <a:avLst/>
          </a:prstGeom>
          <a:noFill/>
          <a:ln>
            <a:noFill/>
          </a:ln>
        </p:spPr>
        <p:style>
          <a:lnRef idx="0"/>
          <a:fillRef idx="0"/>
          <a:effectRef idx="0"/>
          <a:fontRef idx="minor"/>
        </p:style>
      </p:sp>
      <p:sp>
        <p:nvSpPr>
          <p:cNvPr id="356" name="CustomShape 2"/>
          <p:cNvSpPr/>
          <p:nvPr/>
        </p:nvSpPr>
        <p:spPr>
          <a:xfrm>
            <a:off x="155520" y="-136440"/>
            <a:ext cx="284760" cy="284760"/>
          </a:xfrm>
          <a:prstGeom prst="rect">
            <a:avLst/>
          </a:prstGeom>
          <a:noFill/>
          <a:ln>
            <a:noFill/>
          </a:ln>
        </p:spPr>
        <p:style>
          <a:lnRef idx="0"/>
          <a:fillRef idx="0"/>
          <a:effectRef idx="0"/>
          <a:fontRef idx="minor"/>
        </p:style>
      </p:sp>
      <p:sp>
        <p:nvSpPr>
          <p:cNvPr id="357" name="CustomShape 3"/>
          <p:cNvSpPr/>
          <p:nvPr/>
        </p:nvSpPr>
        <p:spPr>
          <a:xfrm>
            <a:off x="155520" y="-136440"/>
            <a:ext cx="284760" cy="284760"/>
          </a:xfrm>
          <a:prstGeom prst="rect">
            <a:avLst/>
          </a:prstGeom>
          <a:noFill/>
          <a:ln>
            <a:noFill/>
          </a:ln>
        </p:spPr>
        <p:style>
          <a:lnRef idx="0"/>
          <a:fillRef idx="0"/>
          <a:effectRef idx="0"/>
          <a:fontRef idx="minor"/>
        </p:style>
      </p:sp>
      <p:sp>
        <p:nvSpPr>
          <p:cNvPr id="358" name="CustomShape 4"/>
          <p:cNvSpPr/>
          <p:nvPr/>
        </p:nvSpPr>
        <p:spPr>
          <a:xfrm>
            <a:off x="155520" y="-136440"/>
            <a:ext cx="284760" cy="284760"/>
          </a:xfrm>
          <a:prstGeom prst="rect">
            <a:avLst/>
          </a:prstGeom>
          <a:noFill/>
          <a:ln>
            <a:noFill/>
          </a:ln>
        </p:spPr>
        <p:style>
          <a:lnRef idx="0"/>
          <a:fillRef idx="0"/>
          <a:effectRef idx="0"/>
          <a:fontRef idx="minor"/>
        </p:style>
      </p:sp>
      <p:sp>
        <p:nvSpPr>
          <p:cNvPr id="359" name="CustomShape 5"/>
          <p:cNvSpPr/>
          <p:nvPr/>
        </p:nvSpPr>
        <p:spPr>
          <a:xfrm>
            <a:off x="155520" y="-136440"/>
            <a:ext cx="284760" cy="284760"/>
          </a:xfrm>
          <a:prstGeom prst="rect">
            <a:avLst/>
          </a:prstGeom>
          <a:noFill/>
          <a:ln>
            <a:noFill/>
          </a:ln>
        </p:spPr>
        <p:style>
          <a:lnRef idx="0"/>
          <a:fillRef idx="0"/>
          <a:effectRef idx="0"/>
          <a:fontRef idx="minor"/>
        </p:style>
      </p:sp>
      <p:sp>
        <p:nvSpPr>
          <p:cNvPr id="360"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pic>
        <p:nvPicPr>
          <p:cNvPr id="361"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362"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363" name="Picture 2" descr=""/>
          <p:cNvPicPr/>
          <p:nvPr/>
        </p:nvPicPr>
        <p:blipFill>
          <a:blip r:embed="rId3"/>
          <a:srcRect l="12360" t="31995" r="70245" b="54359"/>
          <a:stretch/>
        </p:blipFill>
        <p:spPr>
          <a:xfrm>
            <a:off x="6186960" y="4871520"/>
            <a:ext cx="1438560" cy="768960"/>
          </a:xfrm>
          <a:prstGeom prst="rect">
            <a:avLst/>
          </a:prstGeom>
          <a:ln>
            <a:noFill/>
          </a:ln>
        </p:spPr>
      </p:pic>
      <p:sp>
        <p:nvSpPr>
          <p:cNvPr id="364" name="CustomShape 7"/>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365" name="CustomShape 8"/>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366"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367" name="Imagen 34" descr=""/>
          <p:cNvPicPr/>
          <p:nvPr/>
        </p:nvPicPr>
        <p:blipFill>
          <a:blip r:embed="rId5"/>
          <a:stretch/>
        </p:blipFill>
        <p:spPr>
          <a:xfrm>
            <a:off x="6300360" y="5025600"/>
            <a:ext cx="325080" cy="426960"/>
          </a:xfrm>
          <a:prstGeom prst="rect">
            <a:avLst/>
          </a:prstGeom>
          <a:ln>
            <a:solidFill>
              <a:schemeClr val="tx1"/>
            </a:solidFill>
          </a:ln>
        </p:spPr>
      </p:pic>
      <p:pic>
        <p:nvPicPr>
          <p:cNvPr id="368"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369" name="Picture 4" descr=""/>
          <p:cNvPicPr/>
          <p:nvPr/>
        </p:nvPicPr>
        <p:blipFill>
          <a:blip r:embed="rId7"/>
          <a:srcRect l="11415" t="7196" r="26825" b="0"/>
          <a:stretch/>
        </p:blipFill>
        <p:spPr>
          <a:xfrm>
            <a:off x="8397000" y="5796360"/>
            <a:ext cx="344880" cy="375480"/>
          </a:xfrm>
          <a:prstGeom prst="rect">
            <a:avLst/>
          </a:prstGeom>
          <a:ln>
            <a:noFill/>
          </a:ln>
        </p:spPr>
      </p:pic>
      <p:pic>
        <p:nvPicPr>
          <p:cNvPr id="370" name="Picture 2" descr=""/>
          <p:cNvPicPr/>
          <p:nvPr/>
        </p:nvPicPr>
        <p:blipFill>
          <a:blip r:embed="rId8"/>
          <a:stretch/>
        </p:blipFill>
        <p:spPr>
          <a:xfrm>
            <a:off x="7665480" y="5832360"/>
            <a:ext cx="335160" cy="364680"/>
          </a:xfrm>
          <a:prstGeom prst="rect">
            <a:avLst/>
          </a:prstGeom>
          <a:ln>
            <a:noFill/>
          </a:ln>
        </p:spPr>
      </p:pic>
      <p:sp>
        <p:nvSpPr>
          <p:cNvPr id="371" name="CustomShape 9"/>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372" name="CustomShape 10"/>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373" name="CustomShape 11"/>
          <p:cNvSpPr/>
          <p:nvPr/>
        </p:nvSpPr>
        <p:spPr>
          <a:xfrm>
            <a:off x="972720" y="1722600"/>
            <a:ext cx="6537600" cy="1445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What if we want to have a finer question? Which voxels are </a:t>
            </a:r>
            <a:r>
              <a:rPr b="1" lang="en-US" sz="2000" spc="-1" strike="noStrike">
                <a:solidFill>
                  <a:srgbClr val="000000"/>
                </a:solidFill>
                <a:latin typeface="Calibri"/>
                <a:ea typeface="DejaVu Sans"/>
              </a:rPr>
              <a:t>more</a:t>
            </a:r>
            <a:r>
              <a:rPr b="0" lang="en-US" sz="2000" spc="-1" strike="noStrike">
                <a:solidFill>
                  <a:srgbClr val="000000"/>
                </a:solidFill>
                <a:latin typeface="Calibri"/>
                <a:ea typeface="DejaVu Sans"/>
              </a:rPr>
              <a:t> active for DOG FACES </a:t>
            </a:r>
            <a:r>
              <a:rPr b="1" lang="en-US" sz="2000" spc="-1" strike="noStrike">
                <a:solidFill>
                  <a:srgbClr val="000000"/>
                </a:solidFill>
                <a:latin typeface="Calibri"/>
                <a:ea typeface="DejaVu Sans"/>
              </a:rPr>
              <a:t>than</a:t>
            </a:r>
            <a:r>
              <a:rPr b="0" lang="en-US" sz="2000" spc="-1" strike="noStrike">
                <a:solidFill>
                  <a:srgbClr val="000000"/>
                </a:solidFill>
                <a:latin typeface="Calibri"/>
                <a:ea typeface="DejaVu Sans"/>
              </a:rPr>
              <a:t> for ALPACA FACES?</a:t>
            </a:r>
            <a:endParaRPr b="0" lang="en-US" sz="2000" spc="-1" strike="noStrike">
              <a:latin typeface="Arial"/>
            </a:endParaRPr>
          </a:p>
        </p:txBody>
      </p:sp>
      <p:sp>
        <p:nvSpPr>
          <p:cNvPr id="374" name="CustomShape 12"/>
          <p:cNvSpPr/>
          <p:nvPr/>
        </p:nvSpPr>
        <p:spPr>
          <a:xfrm>
            <a:off x="6703560" y="3208680"/>
            <a:ext cx="1865520" cy="1187280"/>
          </a:xfrm>
          <a:prstGeom prst="rect">
            <a:avLst/>
          </a:prstGeom>
          <a:solidFill>
            <a:schemeClr val="bg1"/>
          </a:solid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QUESTION</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r>
              <a:rPr b="0" lang="en-US" sz="1800" spc="-1" strike="noStrike">
                <a:solidFill>
                  <a:srgbClr val="000000"/>
                </a:solidFill>
                <a:latin typeface="Arial"/>
                <a:ea typeface="DejaVu Sans"/>
              </a:rPr>
              <a:t>How should we set the contrast vector?</a:t>
            </a:r>
            <a:endParaRPr b="0" lang="en-US" sz="1800" spc="-1" strike="noStrike">
              <a:latin typeface="Arial"/>
            </a:endParaRPr>
          </a:p>
        </p:txBody>
      </p:sp>
      <p:sp>
        <p:nvSpPr>
          <p:cNvPr id="375" name="CustomShape 13"/>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
        <p:nvSpPr>
          <p:cNvPr id="376" name="CustomShape 14"/>
          <p:cNvSpPr/>
          <p:nvPr/>
        </p:nvSpPr>
        <p:spPr>
          <a:xfrm>
            <a:off x="5112000" y="4421160"/>
            <a:ext cx="876240" cy="179496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Contrast </a:t>
            </a:r>
            <a:endParaRPr b="0" lang="en-US" sz="1400" spc="-1" strike="noStrike">
              <a:latin typeface="Arial"/>
            </a:endParaRPr>
          </a:p>
          <a:p>
            <a:pPr>
              <a:lnSpc>
                <a:spcPct val="100000"/>
              </a:lnSpc>
            </a:pPr>
            <a:r>
              <a:rPr b="0" lang="en-US" sz="1400" spc="-1" strike="noStrike">
                <a:solidFill>
                  <a:srgbClr val="000000"/>
                </a:solidFill>
                <a:latin typeface="Arial"/>
                <a:ea typeface="DejaVu Sans"/>
              </a:rPr>
              <a:t>vector</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CustomShape 1"/>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Recap of last week </a:t>
            </a:r>
            <a:endParaRPr b="0" lang="en-US" sz="4000" spc="-1" strike="noStrike">
              <a:latin typeface="Arial"/>
            </a:endParaRPr>
          </a:p>
        </p:txBody>
      </p:sp>
      <p:sp>
        <p:nvSpPr>
          <p:cNvPr id="56" name="CustomShape 2"/>
          <p:cNvSpPr/>
          <p:nvPr/>
        </p:nvSpPr>
        <p:spPr>
          <a:xfrm>
            <a:off x="155520" y="-136440"/>
            <a:ext cx="284760" cy="284760"/>
          </a:xfrm>
          <a:prstGeom prst="rect">
            <a:avLst/>
          </a:prstGeom>
          <a:noFill/>
          <a:ln>
            <a:noFill/>
          </a:ln>
        </p:spPr>
        <p:style>
          <a:lnRef idx="0"/>
          <a:fillRef idx="0"/>
          <a:effectRef idx="0"/>
          <a:fontRef idx="minor"/>
        </p:style>
      </p:sp>
      <p:sp>
        <p:nvSpPr>
          <p:cNvPr id="57" name="CustomShape 3"/>
          <p:cNvSpPr/>
          <p:nvPr/>
        </p:nvSpPr>
        <p:spPr>
          <a:xfrm>
            <a:off x="155520" y="-136440"/>
            <a:ext cx="284760" cy="284760"/>
          </a:xfrm>
          <a:prstGeom prst="rect">
            <a:avLst/>
          </a:prstGeom>
          <a:noFill/>
          <a:ln>
            <a:noFill/>
          </a:ln>
        </p:spPr>
        <p:style>
          <a:lnRef idx="0"/>
          <a:fillRef idx="0"/>
          <a:effectRef idx="0"/>
          <a:fontRef idx="minor"/>
        </p:style>
      </p:sp>
      <p:sp>
        <p:nvSpPr>
          <p:cNvPr id="58" name="CustomShape 4"/>
          <p:cNvSpPr/>
          <p:nvPr/>
        </p:nvSpPr>
        <p:spPr>
          <a:xfrm>
            <a:off x="155520" y="-136440"/>
            <a:ext cx="284760" cy="284760"/>
          </a:xfrm>
          <a:prstGeom prst="rect">
            <a:avLst/>
          </a:prstGeom>
          <a:noFill/>
          <a:ln>
            <a:noFill/>
          </a:ln>
        </p:spPr>
        <p:style>
          <a:lnRef idx="0"/>
          <a:fillRef idx="0"/>
          <a:effectRef idx="0"/>
          <a:fontRef idx="minor"/>
        </p:style>
      </p:sp>
      <p:sp>
        <p:nvSpPr>
          <p:cNvPr id="59" name="CustomShape 5"/>
          <p:cNvSpPr/>
          <p:nvPr/>
        </p:nvSpPr>
        <p:spPr>
          <a:xfrm>
            <a:off x="155520" y="-136440"/>
            <a:ext cx="284760" cy="284760"/>
          </a:xfrm>
          <a:prstGeom prst="rect">
            <a:avLst/>
          </a:prstGeom>
          <a:noFill/>
          <a:ln>
            <a:noFill/>
          </a:ln>
        </p:spPr>
        <p:style>
          <a:lnRef idx="0"/>
          <a:fillRef idx="0"/>
          <a:effectRef idx="0"/>
          <a:fontRef idx="minor"/>
        </p:style>
      </p:sp>
      <p:graphicFrame>
        <p:nvGraphicFramePr>
          <p:cNvPr id="60" name="Table 6"/>
          <p:cNvGraphicFramePr/>
          <p:nvPr/>
        </p:nvGraphicFramePr>
        <p:xfrm>
          <a:off x="7786440" y="3162960"/>
          <a:ext cx="1496520" cy="3000960"/>
        </p:xfrm>
        <a:graphic>
          <a:graphicData uri="http://schemas.openxmlformats.org/drawingml/2006/table">
            <a:tbl>
              <a:tblPr/>
              <a:tblGrid>
                <a:gridCol w="498960"/>
                <a:gridCol w="498960"/>
                <a:gridCol w="498960"/>
              </a:tblGrid>
              <a:tr h="39312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bfbfbf"/>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bl>
          </a:graphicData>
        </a:graphic>
      </p:graphicFrame>
      <p:sp>
        <p:nvSpPr>
          <p:cNvPr id="61" name="CustomShape 7"/>
          <p:cNvSpPr/>
          <p:nvPr/>
        </p:nvSpPr>
        <p:spPr>
          <a:xfrm>
            <a:off x="766800" y="955800"/>
            <a:ext cx="5148720" cy="3433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2200" spc="-1" strike="noStrike">
                <a:solidFill>
                  <a:srgbClr val="000000"/>
                </a:solidFill>
                <a:latin typeface="Arial"/>
                <a:ea typeface="DejaVu Sans"/>
              </a:rPr>
              <a:t>General recap.</a:t>
            </a:r>
            <a:endParaRPr b="0" lang="en-US" sz="2200" spc="-1" strike="noStrike">
              <a:latin typeface="Arial"/>
            </a:endParaRPr>
          </a:p>
          <a:p>
            <a:pPr>
              <a:lnSpc>
                <a:spcPct val="100000"/>
              </a:lnSpc>
            </a:pPr>
            <a:endParaRPr b="0" lang="en-US" sz="22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Beta estimates cannot be interpreted directly.</a:t>
            </a:r>
            <a:endParaRPr b="0" lang="en-US" sz="18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T and F contrasts can be used to compare conditions.</a:t>
            </a:r>
            <a:endParaRPr b="0" lang="en-US" sz="18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Beware of contrasts against implicit baseline.</a:t>
            </a:r>
            <a:endParaRPr b="0" lang="en-US" sz="18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Contrast vectors are widely used and powerful.</a:t>
            </a:r>
            <a:endParaRPr b="0" lang="en-US" sz="18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When designing an experiment, always chose an appropriate </a:t>
            </a:r>
            <a:r>
              <a:rPr b="0" lang="en-US" sz="1800" spc="-1" strike="noStrike">
                <a:solidFill>
                  <a:srgbClr val="000000"/>
                </a:solidFill>
                <a:latin typeface="Arial"/>
                <a:ea typeface="DejaVu Sans"/>
              </a:rPr>
              <a:t>baseline.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62" name="CustomShape 8"/>
          <p:cNvSpPr/>
          <p:nvPr/>
        </p:nvSpPr>
        <p:spPr>
          <a:xfrm>
            <a:off x="7772400" y="2743200"/>
            <a:ext cx="1463040" cy="365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2200" spc="-1" strike="noStrike">
                <a:solidFill>
                  <a:srgbClr val="000000"/>
                </a:solidFill>
                <a:latin typeface="Arial"/>
                <a:ea typeface="DejaVu Sans"/>
              </a:rPr>
              <a:t> </a:t>
            </a:r>
            <a:r>
              <a:rPr b="0" lang="en-US" sz="2200" spc="-1" strike="noStrike">
                <a:solidFill>
                  <a:srgbClr val="000000"/>
                </a:solidFill>
                <a:latin typeface="Arial"/>
                <a:ea typeface="DejaVu Sans"/>
              </a:rPr>
              <a:t>1    </a:t>
            </a:r>
            <a:r>
              <a:rPr b="0" lang="en-US" sz="2200" spc="-1" strike="noStrike">
                <a:solidFill>
                  <a:srgbClr val="000000"/>
                </a:solidFill>
                <a:latin typeface="Arial"/>
                <a:ea typeface="DejaVu Sans"/>
              </a:rPr>
              <a:t>-1    </a:t>
            </a:r>
            <a:r>
              <a:rPr b="0" lang="en-US" sz="2200" spc="-1" strike="noStrike">
                <a:solidFill>
                  <a:srgbClr val="000000"/>
                </a:solidFill>
                <a:latin typeface="Arial"/>
                <a:ea typeface="DejaVu Sans"/>
              </a:rPr>
              <a:t>0</a:t>
            </a:r>
            <a:endParaRPr b="0" lang="en-US" sz="22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7594560" y="6543720"/>
            <a:ext cx="2297880" cy="230760"/>
          </a:xfrm>
          <a:prstGeom prst="rect">
            <a:avLst/>
          </a:prstGeom>
          <a:noFill/>
          <a:ln>
            <a:noFill/>
          </a:ln>
        </p:spPr>
        <p:style>
          <a:lnRef idx="0"/>
          <a:fillRef idx="0"/>
          <a:effectRef idx="0"/>
          <a:fontRef idx="minor"/>
        </p:style>
      </p:sp>
      <p:sp>
        <p:nvSpPr>
          <p:cNvPr id="378" name="CustomShape 2"/>
          <p:cNvSpPr/>
          <p:nvPr/>
        </p:nvSpPr>
        <p:spPr>
          <a:xfrm>
            <a:off x="155520" y="-136440"/>
            <a:ext cx="284760" cy="284760"/>
          </a:xfrm>
          <a:prstGeom prst="rect">
            <a:avLst/>
          </a:prstGeom>
          <a:noFill/>
          <a:ln>
            <a:noFill/>
          </a:ln>
        </p:spPr>
        <p:style>
          <a:lnRef idx="0"/>
          <a:fillRef idx="0"/>
          <a:effectRef idx="0"/>
          <a:fontRef idx="minor"/>
        </p:style>
      </p:sp>
      <p:sp>
        <p:nvSpPr>
          <p:cNvPr id="379" name="CustomShape 3"/>
          <p:cNvSpPr/>
          <p:nvPr/>
        </p:nvSpPr>
        <p:spPr>
          <a:xfrm>
            <a:off x="155520" y="-136440"/>
            <a:ext cx="284760" cy="284760"/>
          </a:xfrm>
          <a:prstGeom prst="rect">
            <a:avLst/>
          </a:prstGeom>
          <a:noFill/>
          <a:ln>
            <a:noFill/>
          </a:ln>
        </p:spPr>
        <p:style>
          <a:lnRef idx="0"/>
          <a:fillRef idx="0"/>
          <a:effectRef idx="0"/>
          <a:fontRef idx="minor"/>
        </p:style>
      </p:sp>
      <p:sp>
        <p:nvSpPr>
          <p:cNvPr id="380" name="CustomShape 4"/>
          <p:cNvSpPr/>
          <p:nvPr/>
        </p:nvSpPr>
        <p:spPr>
          <a:xfrm>
            <a:off x="155520" y="-136440"/>
            <a:ext cx="284760" cy="284760"/>
          </a:xfrm>
          <a:prstGeom prst="rect">
            <a:avLst/>
          </a:prstGeom>
          <a:noFill/>
          <a:ln>
            <a:noFill/>
          </a:ln>
        </p:spPr>
        <p:style>
          <a:lnRef idx="0"/>
          <a:fillRef idx="0"/>
          <a:effectRef idx="0"/>
          <a:fontRef idx="minor"/>
        </p:style>
      </p:sp>
      <p:sp>
        <p:nvSpPr>
          <p:cNvPr id="381" name="CustomShape 5"/>
          <p:cNvSpPr/>
          <p:nvPr/>
        </p:nvSpPr>
        <p:spPr>
          <a:xfrm>
            <a:off x="155520" y="-136440"/>
            <a:ext cx="284760" cy="284760"/>
          </a:xfrm>
          <a:prstGeom prst="rect">
            <a:avLst/>
          </a:prstGeom>
          <a:noFill/>
          <a:ln>
            <a:noFill/>
          </a:ln>
        </p:spPr>
        <p:style>
          <a:lnRef idx="0"/>
          <a:fillRef idx="0"/>
          <a:effectRef idx="0"/>
          <a:fontRef idx="minor"/>
        </p:style>
      </p:sp>
      <p:sp>
        <p:nvSpPr>
          <p:cNvPr id="382"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pic>
        <p:nvPicPr>
          <p:cNvPr id="383"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384"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385" name="Picture 2" descr=""/>
          <p:cNvPicPr/>
          <p:nvPr/>
        </p:nvPicPr>
        <p:blipFill>
          <a:blip r:embed="rId3"/>
          <a:srcRect l="12360" t="31995" r="70245" b="54359"/>
          <a:stretch/>
        </p:blipFill>
        <p:spPr>
          <a:xfrm>
            <a:off x="6186960" y="4871520"/>
            <a:ext cx="1438560" cy="768960"/>
          </a:xfrm>
          <a:prstGeom prst="rect">
            <a:avLst/>
          </a:prstGeom>
          <a:ln>
            <a:noFill/>
          </a:ln>
        </p:spPr>
      </p:pic>
      <p:sp>
        <p:nvSpPr>
          <p:cNvPr id="386" name="CustomShape 7"/>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387" name="CustomShape 8"/>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388"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389" name="Imagen 34" descr=""/>
          <p:cNvPicPr/>
          <p:nvPr/>
        </p:nvPicPr>
        <p:blipFill>
          <a:blip r:embed="rId5"/>
          <a:stretch/>
        </p:blipFill>
        <p:spPr>
          <a:xfrm>
            <a:off x="6300360" y="5025600"/>
            <a:ext cx="325080" cy="426960"/>
          </a:xfrm>
          <a:prstGeom prst="rect">
            <a:avLst/>
          </a:prstGeom>
          <a:ln>
            <a:solidFill>
              <a:schemeClr val="tx1"/>
            </a:solidFill>
          </a:ln>
        </p:spPr>
      </p:pic>
      <p:pic>
        <p:nvPicPr>
          <p:cNvPr id="390"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391" name="Picture 4" descr=""/>
          <p:cNvPicPr/>
          <p:nvPr/>
        </p:nvPicPr>
        <p:blipFill>
          <a:blip r:embed="rId7"/>
          <a:srcRect l="11415" t="7196" r="26825" b="0"/>
          <a:stretch/>
        </p:blipFill>
        <p:spPr>
          <a:xfrm>
            <a:off x="8397000" y="5796360"/>
            <a:ext cx="344880" cy="375480"/>
          </a:xfrm>
          <a:prstGeom prst="rect">
            <a:avLst/>
          </a:prstGeom>
          <a:ln>
            <a:noFill/>
          </a:ln>
        </p:spPr>
      </p:pic>
      <p:pic>
        <p:nvPicPr>
          <p:cNvPr id="392" name="Picture 2" descr=""/>
          <p:cNvPicPr/>
          <p:nvPr/>
        </p:nvPicPr>
        <p:blipFill>
          <a:blip r:embed="rId8"/>
          <a:stretch/>
        </p:blipFill>
        <p:spPr>
          <a:xfrm>
            <a:off x="7665480" y="5832360"/>
            <a:ext cx="335160" cy="364680"/>
          </a:xfrm>
          <a:prstGeom prst="rect">
            <a:avLst/>
          </a:prstGeom>
          <a:ln>
            <a:noFill/>
          </a:ln>
        </p:spPr>
      </p:pic>
      <p:sp>
        <p:nvSpPr>
          <p:cNvPr id="393" name="CustomShape 9"/>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394" name="CustomShape 10"/>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395" name="CustomShape 11"/>
          <p:cNvSpPr/>
          <p:nvPr/>
        </p:nvSpPr>
        <p:spPr>
          <a:xfrm>
            <a:off x="972720" y="1722600"/>
            <a:ext cx="6537600" cy="14454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What if we want to have a finer question? Which voxels are more active for DOG FACES than for ALPACA FACES?</a:t>
            </a:r>
            <a:endParaRPr b="0" lang="en-US" sz="2000" spc="-1" strike="noStrike">
              <a:latin typeface="Arial"/>
            </a:endParaRPr>
          </a:p>
        </p:txBody>
      </p:sp>
      <p:sp>
        <p:nvSpPr>
          <p:cNvPr id="396" name="CustomShape 12"/>
          <p:cNvSpPr/>
          <p:nvPr/>
        </p:nvSpPr>
        <p:spPr>
          <a:xfrm>
            <a:off x="5537520" y="5025600"/>
            <a:ext cx="349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397" name="CustomShape 13"/>
          <p:cNvSpPr/>
          <p:nvPr/>
        </p:nvSpPr>
        <p:spPr>
          <a:xfrm>
            <a:off x="5446440" y="5799960"/>
            <a:ext cx="4539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398" name="CustomShape 14"/>
          <p:cNvSpPr/>
          <p:nvPr/>
        </p:nvSpPr>
        <p:spPr>
          <a:xfrm>
            <a:off x="6277680" y="4073760"/>
            <a:ext cx="2465640" cy="364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000000"/>
                </a:solidFill>
                <a:latin typeface="Arial"/>
                <a:ea typeface="DejaVu Sans"/>
              </a:rPr>
              <a:t>Dogs &gt; Alpacas</a:t>
            </a:r>
            <a:endParaRPr b="0" lang="en-US" sz="1800" spc="-1" strike="noStrike">
              <a:latin typeface="Arial"/>
            </a:endParaRPr>
          </a:p>
        </p:txBody>
      </p:sp>
      <p:sp>
        <p:nvSpPr>
          <p:cNvPr id="399" name="CustomShape 15"/>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
        <p:nvSpPr>
          <p:cNvPr id="400" name="CustomShape 16"/>
          <p:cNvSpPr/>
          <p:nvPr/>
        </p:nvSpPr>
        <p:spPr>
          <a:xfrm>
            <a:off x="5112000" y="4421160"/>
            <a:ext cx="876240" cy="179496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Contrast </a:t>
            </a:r>
            <a:endParaRPr b="0" lang="en-US" sz="1400" spc="-1" strike="noStrike">
              <a:latin typeface="Arial"/>
            </a:endParaRPr>
          </a:p>
          <a:p>
            <a:pPr>
              <a:lnSpc>
                <a:spcPct val="100000"/>
              </a:lnSpc>
            </a:pPr>
            <a:r>
              <a:rPr b="0" lang="en-US" sz="1400" spc="-1" strike="noStrike">
                <a:solidFill>
                  <a:srgbClr val="000000"/>
                </a:solidFill>
                <a:latin typeface="Arial"/>
                <a:ea typeface="DejaVu Sans"/>
              </a:rPr>
              <a:t>vector</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7594560" y="6543720"/>
            <a:ext cx="2297880" cy="230760"/>
          </a:xfrm>
          <a:prstGeom prst="rect">
            <a:avLst/>
          </a:prstGeom>
          <a:noFill/>
          <a:ln>
            <a:noFill/>
          </a:ln>
        </p:spPr>
        <p:style>
          <a:lnRef idx="0"/>
          <a:fillRef idx="0"/>
          <a:effectRef idx="0"/>
          <a:fontRef idx="minor"/>
        </p:style>
      </p:sp>
      <p:sp>
        <p:nvSpPr>
          <p:cNvPr id="402" name="CustomShape 2"/>
          <p:cNvSpPr/>
          <p:nvPr/>
        </p:nvSpPr>
        <p:spPr>
          <a:xfrm>
            <a:off x="155520" y="-136440"/>
            <a:ext cx="284760" cy="284760"/>
          </a:xfrm>
          <a:prstGeom prst="rect">
            <a:avLst/>
          </a:prstGeom>
          <a:noFill/>
          <a:ln>
            <a:noFill/>
          </a:ln>
        </p:spPr>
        <p:style>
          <a:lnRef idx="0"/>
          <a:fillRef idx="0"/>
          <a:effectRef idx="0"/>
          <a:fontRef idx="minor"/>
        </p:style>
      </p:sp>
      <p:sp>
        <p:nvSpPr>
          <p:cNvPr id="403" name="CustomShape 3"/>
          <p:cNvSpPr/>
          <p:nvPr/>
        </p:nvSpPr>
        <p:spPr>
          <a:xfrm>
            <a:off x="155520" y="-136440"/>
            <a:ext cx="284760" cy="284760"/>
          </a:xfrm>
          <a:prstGeom prst="rect">
            <a:avLst/>
          </a:prstGeom>
          <a:noFill/>
          <a:ln>
            <a:noFill/>
          </a:ln>
        </p:spPr>
        <p:style>
          <a:lnRef idx="0"/>
          <a:fillRef idx="0"/>
          <a:effectRef idx="0"/>
          <a:fontRef idx="minor"/>
        </p:style>
      </p:sp>
      <p:sp>
        <p:nvSpPr>
          <p:cNvPr id="404" name="CustomShape 4"/>
          <p:cNvSpPr/>
          <p:nvPr/>
        </p:nvSpPr>
        <p:spPr>
          <a:xfrm>
            <a:off x="155520" y="-136440"/>
            <a:ext cx="284760" cy="284760"/>
          </a:xfrm>
          <a:prstGeom prst="rect">
            <a:avLst/>
          </a:prstGeom>
          <a:noFill/>
          <a:ln>
            <a:noFill/>
          </a:ln>
        </p:spPr>
        <p:style>
          <a:lnRef idx="0"/>
          <a:fillRef idx="0"/>
          <a:effectRef idx="0"/>
          <a:fontRef idx="minor"/>
        </p:style>
      </p:sp>
      <p:sp>
        <p:nvSpPr>
          <p:cNvPr id="405" name="CustomShape 5"/>
          <p:cNvSpPr/>
          <p:nvPr/>
        </p:nvSpPr>
        <p:spPr>
          <a:xfrm>
            <a:off x="155520" y="-136440"/>
            <a:ext cx="284760" cy="284760"/>
          </a:xfrm>
          <a:prstGeom prst="rect">
            <a:avLst/>
          </a:prstGeom>
          <a:noFill/>
          <a:ln>
            <a:noFill/>
          </a:ln>
        </p:spPr>
        <p:style>
          <a:lnRef idx="0"/>
          <a:fillRef idx="0"/>
          <a:effectRef idx="0"/>
          <a:fontRef idx="minor"/>
        </p:style>
      </p:sp>
      <p:sp>
        <p:nvSpPr>
          <p:cNvPr id="406"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pic>
        <p:nvPicPr>
          <p:cNvPr id="407" name="Picture 4" descr=""/>
          <p:cNvPicPr/>
          <p:nvPr/>
        </p:nvPicPr>
        <p:blipFill>
          <a:blip r:embed="rId1"/>
          <a:srcRect l="11415" t="7196" r="26825" b="0"/>
          <a:stretch/>
        </p:blipFill>
        <p:spPr>
          <a:xfrm>
            <a:off x="7061400" y="3919320"/>
            <a:ext cx="1718280" cy="2289240"/>
          </a:xfrm>
          <a:prstGeom prst="rect">
            <a:avLst/>
          </a:prstGeom>
          <a:ln>
            <a:solidFill>
              <a:schemeClr val="tx1"/>
            </a:solidFill>
          </a:ln>
        </p:spPr>
      </p:pic>
      <p:pic>
        <p:nvPicPr>
          <p:cNvPr id="408" name="Picture 2" descr=""/>
          <p:cNvPicPr/>
          <p:nvPr/>
        </p:nvPicPr>
        <p:blipFill>
          <a:blip r:embed="rId2"/>
          <a:stretch/>
        </p:blipFill>
        <p:spPr>
          <a:xfrm>
            <a:off x="5035320" y="3908880"/>
            <a:ext cx="1718280" cy="2313000"/>
          </a:xfrm>
          <a:prstGeom prst="rect">
            <a:avLst/>
          </a:prstGeom>
          <a:ln>
            <a:solidFill>
              <a:schemeClr val="tx1"/>
            </a:solidFill>
          </a:ln>
        </p:spPr>
      </p:pic>
      <p:sp>
        <p:nvSpPr>
          <p:cNvPr id="409" name="CustomShape 7"/>
          <p:cNvSpPr/>
          <p:nvPr/>
        </p:nvSpPr>
        <p:spPr>
          <a:xfrm>
            <a:off x="879120" y="1439640"/>
            <a:ext cx="4500720" cy="18658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What if our question is more complex?</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Does the brain response to staring differ between dog faces and alpaca faces?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F-tests</a:t>
            </a:r>
            <a:endParaRPr b="0" lang="en-US" sz="2000" spc="-1" strike="noStrike">
              <a:latin typeface="Arial"/>
            </a:endParaRPr>
          </a:p>
        </p:txBody>
      </p:sp>
      <p:pic>
        <p:nvPicPr>
          <p:cNvPr id="410" name="Imagen 34" descr=""/>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p:blipFill>
        <p:spPr>
          <a:xfrm>
            <a:off x="880560" y="3884040"/>
            <a:ext cx="1726920" cy="2274840"/>
          </a:xfrm>
          <a:prstGeom prst="rect">
            <a:avLst/>
          </a:prstGeom>
          <a:ln>
            <a:solidFill>
              <a:schemeClr val="tx1"/>
            </a:solidFill>
          </a:ln>
        </p:spPr>
      </p:pic>
      <p:pic>
        <p:nvPicPr>
          <p:cNvPr id="411" name="Imagen 37" descr=""/>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rcRect l="0" t="11981" r="0" b="9775"/>
          <a:stretch/>
        </p:blipFill>
        <p:spPr>
          <a:xfrm>
            <a:off x="2953800" y="3907800"/>
            <a:ext cx="1726920" cy="2313000"/>
          </a:xfrm>
          <a:prstGeom prst="rect">
            <a:avLst/>
          </a:prstGeom>
          <a:ln>
            <a:solidFill>
              <a:schemeClr val="tx1"/>
            </a:solidFill>
          </a:ln>
        </p:spPr>
      </p:pic>
      <p:pic>
        <p:nvPicPr>
          <p:cNvPr id="412" name="Imagen 37" descr=""/>
          <p:cNvPicPr/>
          <p:nvPr/>
        </p:nvPicPr>
        <p:blipFill>
          <a:blip r:embed="rId7"/>
          <a:srcRect l="0" t="34839" r="0" b="43402"/>
          <a:stretch/>
        </p:blipFill>
        <p:spPr>
          <a:xfrm>
            <a:off x="2945160" y="4584240"/>
            <a:ext cx="1726920" cy="641880"/>
          </a:xfrm>
          <a:prstGeom prst="rect">
            <a:avLst/>
          </a:prstGeom>
          <a:ln>
            <a:solidFill>
              <a:schemeClr val="tx1"/>
            </a:solidFill>
          </a:ln>
        </p:spPr>
      </p:pic>
      <p:pic>
        <p:nvPicPr>
          <p:cNvPr id="413" name="Imagen 34" descr=""/>
          <p:cNvPicPr/>
          <p:nvPr/>
        </p:nvPicPr>
        <p:blipFill>
          <a:blip r:embed="rId8"/>
          <a:srcRect l="0" t="30772" r="0" b="40992"/>
          <a:stretch/>
        </p:blipFill>
        <p:spPr>
          <a:xfrm>
            <a:off x="880560" y="4584240"/>
            <a:ext cx="1726920" cy="641880"/>
          </a:xfrm>
          <a:prstGeom prst="rect">
            <a:avLst/>
          </a:prstGeom>
          <a:ln>
            <a:solidFill>
              <a:schemeClr val="tx1"/>
            </a:solidFill>
          </a:ln>
        </p:spPr>
      </p:pic>
      <p:pic>
        <p:nvPicPr>
          <p:cNvPr id="414" name="Picture 4" descr=""/>
          <p:cNvPicPr/>
          <p:nvPr/>
        </p:nvPicPr>
        <p:blipFill>
          <a:blip r:embed="rId9"/>
          <a:srcRect l="11415" t="33658" r="26825" b="39806"/>
          <a:stretch/>
        </p:blipFill>
        <p:spPr>
          <a:xfrm>
            <a:off x="7058520" y="4572720"/>
            <a:ext cx="1718280" cy="653400"/>
          </a:xfrm>
          <a:prstGeom prst="rect">
            <a:avLst/>
          </a:prstGeom>
          <a:ln>
            <a:solidFill>
              <a:schemeClr val="tx1"/>
            </a:solidFill>
          </a:ln>
        </p:spPr>
      </p:pic>
      <p:pic>
        <p:nvPicPr>
          <p:cNvPr id="415" name="Picture 2" descr=""/>
          <p:cNvPicPr/>
          <p:nvPr/>
        </p:nvPicPr>
        <p:blipFill>
          <a:blip r:embed="rId10"/>
          <a:srcRect l="0" t="29171" r="0" b="43031"/>
          <a:stretch/>
        </p:blipFill>
        <p:spPr>
          <a:xfrm>
            <a:off x="5032440" y="4584240"/>
            <a:ext cx="1718280" cy="641880"/>
          </a:xfrm>
          <a:prstGeom prst="rect">
            <a:avLst/>
          </a:prstGeom>
          <a:ln>
            <a:solidFill>
              <a:schemeClr val="tx1"/>
            </a:solidFill>
          </a:ln>
        </p:spPr>
      </p:pic>
      <p:sp>
        <p:nvSpPr>
          <p:cNvPr id="416" name="CustomShape 8"/>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7594560" y="6543720"/>
            <a:ext cx="2297880" cy="230760"/>
          </a:xfrm>
          <a:prstGeom prst="rect">
            <a:avLst/>
          </a:prstGeom>
          <a:noFill/>
          <a:ln>
            <a:noFill/>
          </a:ln>
        </p:spPr>
        <p:style>
          <a:lnRef idx="0"/>
          <a:fillRef idx="0"/>
          <a:effectRef idx="0"/>
          <a:fontRef idx="minor"/>
        </p:style>
      </p:sp>
      <p:sp>
        <p:nvSpPr>
          <p:cNvPr id="418" name="CustomShape 2"/>
          <p:cNvSpPr/>
          <p:nvPr/>
        </p:nvSpPr>
        <p:spPr>
          <a:xfrm>
            <a:off x="155520" y="-136440"/>
            <a:ext cx="284760" cy="284760"/>
          </a:xfrm>
          <a:prstGeom prst="rect">
            <a:avLst/>
          </a:prstGeom>
          <a:noFill/>
          <a:ln>
            <a:noFill/>
          </a:ln>
        </p:spPr>
        <p:style>
          <a:lnRef idx="0"/>
          <a:fillRef idx="0"/>
          <a:effectRef idx="0"/>
          <a:fontRef idx="minor"/>
        </p:style>
      </p:sp>
      <p:sp>
        <p:nvSpPr>
          <p:cNvPr id="419" name="CustomShape 3"/>
          <p:cNvSpPr/>
          <p:nvPr/>
        </p:nvSpPr>
        <p:spPr>
          <a:xfrm>
            <a:off x="155520" y="-136440"/>
            <a:ext cx="284760" cy="284760"/>
          </a:xfrm>
          <a:prstGeom prst="rect">
            <a:avLst/>
          </a:prstGeom>
          <a:noFill/>
          <a:ln>
            <a:noFill/>
          </a:ln>
        </p:spPr>
        <p:style>
          <a:lnRef idx="0"/>
          <a:fillRef idx="0"/>
          <a:effectRef idx="0"/>
          <a:fontRef idx="minor"/>
        </p:style>
      </p:sp>
      <p:sp>
        <p:nvSpPr>
          <p:cNvPr id="420" name="CustomShape 4"/>
          <p:cNvSpPr/>
          <p:nvPr/>
        </p:nvSpPr>
        <p:spPr>
          <a:xfrm>
            <a:off x="155520" y="-136440"/>
            <a:ext cx="284760" cy="284760"/>
          </a:xfrm>
          <a:prstGeom prst="rect">
            <a:avLst/>
          </a:prstGeom>
          <a:noFill/>
          <a:ln>
            <a:noFill/>
          </a:ln>
        </p:spPr>
        <p:style>
          <a:lnRef idx="0"/>
          <a:fillRef idx="0"/>
          <a:effectRef idx="0"/>
          <a:fontRef idx="minor"/>
        </p:style>
      </p:sp>
      <p:sp>
        <p:nvSpPr>
          <p:cNvPr id="421" name="CustomShape 5"/>
          <p:cNvSpPr/>
          <p:nvPr/>
        </p:nvSpPr>
        <p:spPr>
          <a:xfrm>
            <a:off x="155520" y="-136440"/>
            <a:ext cx="284760" cy="284760"/>
          </a:xfrm>
          <a:prstGeom prst="rect">
            <a:avLst/>
          </a:prstGeom>
          <a:noFill/>
          <a:ln>
            <a:noFill/>
          </a:ln>
        </p:spPr>
        <p:style>
          <a:lnRef idx="0"/>
          <a:fillRef idx="0"/>
          <a:effectRef idx="0"/>
          <a:fontRef idx="minor"/>
        </p:style>
      </p:sp>
      <p:sp>
        <p:nvSpPr>
          <p:cNvPr id="422"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sp>
        <p:nvSpPr>
          <p:cNvPr id="423" name="CustomShape 7"/>
          <p:cNvSpPr/>
          <p:nvPr/>
        </p:nvSpPr>
        <p:spPr>
          <a:xfrm>
            <a:off x="879120" y="1439640"/>
            <a:ext cx="4500720" cy="18658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What if our question is more complex?</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Does the brain response to staring differ between dog faces and alpaca faces?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F-tests</a:t>
            </a:r>
            <a:endParaRPr b="0" lang="en-US" sz="2000" spc="-1" strike="noStrike">
              <a:latin typeface="Arial"/>
            </a:endParaRPr>
          </a:p>
        </p:txBody>
      </p:sp>
      <p:sp>
        <p:nvSpPr>
          <p:cNvPr id="424" name="CustomShape 8"/>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grpSp>
        <p:nvGrpSpPr>
          <p:cNvPr id="425" name="Group 9"/>
          <p:cNvGrpSpPr/>
          <p:nvPr/>
        </p:nvGrpSpPr>
        <p:grpSpPr>
          <a:xfrm>
            <a:off x="5445360" y="3089520"/>
            <a:ext cx="3728160" cy="2925000"/>
            <a:chOff x="5445360" y="3089520"/>
            <a:chExt cx="3728160" cy="2925000"/>
          </a:xfrm>
        </p:grpSpPr>
        <p:sp>
          <p:nvSpPr>
            <p:cNvPr id="426" name="CustomShape 10"/>
            <p:cNvSpPr/>
            <p:nvPr/>
          </p:nvSpPr>
          <p:spPr>
            <a:xfrm>
              <a:off x="5445360" y="3089520"/>
              <a:ext cx="3191400" cy="292500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pic>
          <p:nvPicPr>
            <p:cNvPr id="427" name="Picture 2" descr=""/>
            <p:cNvPicPr/>
            <p:nvPr/>
          </p:nvPicPr>
          <p:blipFill>
            <a:blip r:embed="rId1"/>
            <a:srcRect l="18117" t="32007" r="77996" b="54376"/>
            <a:stretch/>
          </p:blipFill>
          <p:spPr>
            <a:xfrm>
              <a:off x="5666760" y="4606200"/>
              <a:ext cx="2020680" cy="700200"/>
            </a:xfrm>
            <a:prstGeom prst="rect">
              <a:avLst/>
            </a:prstGeom>
            <a:ln>
              <a:noFill/>
            </a:ln>
          </p:spPr>
        </p:pic>
        <p:pic>
          <p:nvPicPr>
            <p:cNvPr id="428" name="Picture 2" descr=""/>
            <p:cNvPicPr/>
            <p:nvPr/>
          </p:nvPicPr>
          <p:blipFill>
            <a:blip r:embed="rId2"/>
            <a:srcRect l="18117" t="32007" r="77996" b="54376"/>
            <a:stretch/>
          </p:blipFill>
          <p:spPr>
            <a:xfrm>
              <a:off x="6365520" y="3845160"/>
              <a:ext cx="2020680" cy="700200"/>
            </a:xfrm>
            <a:prstGeom prst="rect">
              <a:avLst/>
            </a:prstGeom>
            <a:ln>
              <a:noFill/>
            </a:ln>
          </p:spPr>
        </p:pic>
        <p:pic>
          <p:nvPicPr>
            <p:cNvPr id="429" name="Picture 2" descr=""/>
            <p:cNvPicPr/>
            <p:nvPr/>
          </p:nvPicPr>
          <p:blipFill>
            <a:blip r:embed="rId3"/>
            <a:srcRect l="18117" t="32007" r="77996" b="54376"/>
            <a:stretch/>
          </p:blipFill>
          <p:spPr>
            <a:xfrm>
              <a:off x="5666760" y="3845160"/>
              <a:ext cx="1328400" cy="700200"/>
            </a:xfrm>
            <a:prstGeom prst="rect">
              <a:avLst/>
            </a:prstGeom>
            <a:ln>
              <a:noFill/>
            </a:ln>
          </p:spPr>
        </p:pic>
        <p:pic>
          <p:nvPicPr>
            <p:cNvPr id="430" name="Picture 2" descr=""/>
            <p:cNvPicPr/>
            <p:nvPr/>
          </p:nvPicPr>
          <p:blipFill>
            <a:blip r:embed="rId4"/>
            <a:srcRect l="18117" t="32007" r="77996" b="54376"/>
            <a:stretch/>
          </p:blipFill>
          <p:spPr>
            <a:xfrm>
              <a:off x="6252120" y="3142800"/>
              <a:ext cx="2020680" cy="699840"/>
            </a:xfrm>
            <a:prstGeom prst="rect">
              <a:avLst/>
            </a:prstGeom>
            <a:ln>
              <a:noFill/>
            </a:ln>
          </p:spPr>
        </p:pic>
        <p:pic>
          <p:nvPicPr>
            <p:cNvPr id="431" name="Picture 2" descr=""/>
            <p:cNvPicPr/>
            <p:nvPr/>
          </p:nvPicPr>
          <p:blipFill>
            <a:blip r:embed="rId5"/>
            <a:srcRect l="12360" t="32007" r="79877" b="54376"/>
            <a:stretch/>
          </p:blipFill>
          <p:spPr>
            <a:xfrm>
              <a:off x="5609880" y="3142800"/>
              <a:ext cx="640080" cy="699840"/>
            </a:xfrm>
            <a:prstGeom prst="rect">
              <a:avLst/>
            </a:prstGeom>
            <a:ln>
              <a:noFill/>
            </a:ln>
          </p:spPr>
        </p:pic>
        <p:sp>
          <p:nvSpPr>
            <p:cNvPr id="432" name="CustomShape 11"/>
            <p:cNvSpPr/>
            <p:nvPr/>
          </p:nvSpPr>
          <p:spPr>
            <a:xfrm>
              <a:off x="5556960" y="379656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33" name="CustomShape 12"/>
            <p:cNvSpPr/>
            <p:nvPr/>
          </p:nvSpPr>
          <p:spPr>
            <a:xfrm>
              <a:off x="8576280" y="3308400"/>
              <a:ext cx="577080" cy="297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pic>
          <p:nvPicPr>
            <p:cNvPr id="434" name="Picture 2" descr=""/>
            <p:cNvPicPr/>
            <p:nvPr/>
          </p:nvPicPr>
          <p:blipFill>
            <a:blip r:embed="rId6"/>
            <a:srcRect l="18117" t="32007" r="77996" b="54376"/>
            <a:stretch/>
          </p:blipFill>
          <p:spPr>
            <a:xfrm>
              <a:off x="5670360" y="5250240"/>
              <a:ext cx="2495880" cy="700200"/>
            </a:xfrm>
            <a:prstGeom prst="rect">
              <a:avLst/>
            </a:prstGeom>
            <a:ln>
              <a:noFill/>
            </a:ln>
          </p:spPr>
        </p:pic>
        <p:pic>
          <p:nvPicPr>
            <p:cNvPr id="435" name="Picture 2" descr=""/>
            <p:cNvPicPr/>
            <p:nvPr/>
          </p:nvPicPr>
          <p:blipFill>
            <a:blip r:embed="rId7"/>
            <a:srcRect l="18117" t="32007" r="77996" b="54376"/>
            <a:stretch/>
          </p:blipFill>
          <p:spPr>
            <a:xfrm>
              <a:off x="7054200" y="4606200"/>
              <a:ext cx="1221840" cy="700200"/>
            </a:xfrm>
            <a:prstGeom prst="rect">
              <a:avLst/>
            </a:prstGeom>
            <a:ln>
              <a:noFill/>
            </a:ln>
          </p:spPr>
        </p:pic>
        <p:pic>
          <p:nvPicPr>
            <p:cNvPr id="436" name="Picture 2" descr=""/>
            <p:cNvPicPr/>
            <p:nvPr/>
          </p:nvPicPr>
          <p:blipFill>
            <a:blip r:embed="rId8"/>
            <a:srcRect l="21327" t="32007" r="70262" b="54376"/>
            <a:stretch/>
          </p:blipFill>
          <p:spPr>
            <a:xfrm>
              <a:off x="6358320" y="3845160"/>
              <a:ext cx="693360" cy="700200"/>
            </a:xfrm>
            <a:prstGeom prst="rect">
              <a:avLst/>
            </a:prstGeom>
            <a:ln>
              <a:noFill/>
            </a:ln>
          </p:spPr>
        </p:pic>
        <p:pic>
          <p:nvPicPr>
            <p:cNvPr id="437" name="Picture 2" descr=""/>
            <p:cNvPicPr/>
            <p:nvPr/>
          </p:nvPicPr>
          <p:blipFill>
            <a:blip r:embed="rId9"/>
            <a:srcRect l="36666" t="32007" r="53001" b="54376"/>
            <a:stretch/>
          </p:blipFill>
          <p:spPr>
            <a:xfrm>
              <a:off x="7635960" y="5250240"/>
              <a:ext cx="852840" cy="700200"/>
            </a:xfrm>
            <a:prstGeom prst="rect">
              <a:avLst/>
            </a:prstGeom>
            <a:ln>
              <a:noFill/>
            </a:ln>
          </p:spPr>
        </p:pic>
        <p:sp>
          <p:nvSpPr>
            <p:cNvPr id="438" name="CustomShape 13"/>
            <p:cNvSpPr/>
            <p:nvPr/>
          </p:nvSpPr>
          <p:spPr>
            <a:xfrm>
              <a:off x="8595720" y="4010760"/>
              <a:ext cx="576720" cy="297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pic>
          <p:nvPicPr>
            <p:cNvPr id="439" name="Picture 2" descr=""/>
            <p:cNvPicPr/>
            <p:nvPr/>
          </p:nvPicPr>
          <p:blipFill>
            <a:blip r:embed="rId10"/>
            <a:srcRect l="29015" t="32007" r="63255" b="54376"/>
            <a:stretch/>
          </p:blipFill>
          <p:spPr>
            <a:xfrm>
              <a:off x="6997320" y="4606200"/>
              <a:ext cx="636480" cy="700200"/>
            </a:xfrm>
            <a:prstGeom prst="rect">
              <a:avLst/>
            </a:prstGeom>
            <a:ln>
              <a:noFill/>
            </a:ln>
          </p:spPr>
        </p:pic>
        <p:sp>
          <p:nvSpPr>
            <p:cNvPr id="440" name="CustomShape 14"/>
            <p:cNvSpPr/>
            <p:nvPr/>
          </p:nvSpPr>
          <p:spPr>
            <a:xfrm>
              <a:off x="5560200" y="525024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41" name="CustomShape 15"/>
            <p:cNvSpPr/>
            <p:nvPr/>
          </p:nvSpPr>
          <p:spPr>
            <a:xfrm>
              <a:off x="5560200" y="589428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42" name="CustomShape 16"/>
            <p:cNvSpPr/>
            <p:nvPr/>
          </p:nvSpPr>
          <p:spPr>
            <a:xfrm>
              <a:off x="5560200" y="44989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43" name="CustomShape 17"/>
            <p:cNvSpPr/>
            <p:nvPr/>
          </p:nvSpPr>
          <p:spPr>
            <a:xfrm>
              <a:off x="8596440" y="4815360"/>
              <a:ext cx="577080" cy="297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Beta3</a:t>
              </a:r>
              <a:endParaRPr b="0" lang="en-US" sz="1800" spc="-1" strike="noStrike">
                <a:latin typeface="Arial"/>
              </a:endParaRPr>
            </a:p>
          </p:txBody>
        </p:sp>
        <p:sp>
          <p:nvSpPr>
            <p:cNvPr id="444" name="CustomShape 18"/>
            <p:cNvSpPr/>
            <p:nvPr/>
          </p:nvSpPr>
          <p:spPr>
            <a:xfrm>
              <a:off x="8596440" y="5459760"/>
              <a:ext cx="577080" cy="296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Beta4</a:t>
              </a:r>
              <a:endParaRPr b="0" lang="en-US" sz="1800" spc="-1" strike="noStrike">
                <a:latin typeface="Arial"/>
              </a:endParaRPr>
            </a:p>
          </p:txBody>
        </p:sp>
        <p:pic>
          <p:nvPicPr>
            <p:cNvPr id="445" name="Picture 4" descr=""/>
            <p:cNvPicPr/>
            <p:nvPr/>
          </p:nvPicPr>
          <p:blipFill>
            <a:blip r:embed="rId11"/>
            <a:srcRect l="11415" t="7196" r="26825" b="0"/>
            <a:stretch/>
          </p:blipFill>
          <p:spPr>
            <a:xfrm>
              <a:off x="7915680" y="5445360"/>
              <a:ext cx="324720" cy="388800"/>
            </a:xfrm>
            <a:prstGeom prst="rect">
              <a:avLst/>
            </a:prstGeom>
            <a:ln>
              <a:noFill/>
            </a:ln>
          </p:spPr>
        </p:pic>
        <p:pic>
          <p:nvPicPr>
            <p:cNvPr id="446" name="Picture 2" descr=""/>
            <p:cNvPicPr/>
            <p:nvPr/>
          </p:nvPicPr>
          <p:blipFill>
            <a:blip r:embed="rId12"/>
            <a:stretch/>
          </p:blipFill>
          <p:spPr>
            <a:xfrm>
              <a:off x="7207920" y="4770720"/>
              <a:ext cx="324720" cy="388800"/>
            </a:xfrm>
            <a:prstGeom prst="rect">
              <a:avLst/>
            </a:prstGeom>
            <a:ln>
              <a:noFill/>
            </a:ln>
          </p:spPr>
        </p:pic>
        <p:pic>
          <p:nvPicPr>
            <p:cNvPr id="447" name="Imagen 34" descr=""/>
            <p:cNvPicPr/>
            <p:nvPr/>
          </p:nvPicPr>
          <p:blipFill>
            <a:blip r:embed="rId13"/>
            <a:stretch/>
          </p:blipFill>
          <p:spPr>
            <a:xfrm>
              <a:off x="5733360" y="3307680"/>
              <a:ext cx="325080" cy="388800"/>
            </a:xfrm>
            <a:prstGeom prst="rect">
              <a:avLst/>
            </a:prstGeom>
            <a:ln>
              <a:solidFill>
                <a:schemeClr val="tx1"/>
              </a:solidFill>
            </a:ln>
          </p:spPr>
        </p:pic>
        <p:pic>
          <p:nvPicPr>
            <p:cNvPr id="448" name="Imagen 37" descr=""/>
            <p:cNvPicPr/>
            <p:nvPr/>
          </p:nvPicPr>
          <p:blipFill>
            <a:blip r:embed="rId14"/>
            <a:srcRect l="0" t="11976" r="0" b="9774"/>
            <a:stretch/>
          </p:blipFill>
          <p:spPr>
            <a:xfrm>
              <a:off x="6458400" y="4021560"/>
              <a:ext cx="324720" cy="388800"/>
            </a:xfrm>
            <a:prstGeom prst="rect">
              <a:avLst/>
            </a:prstGeom>
            <a:ln>
              <a:solidFill>
                <a:schemeClr val="tx1"/>
              </a:solidFill>
            </a:ln>
          </p:spPr>
        </p:pic>
      </p:grpSp>
      <p:sp>
        <p:nvSpPr>
          <p:cNvPr id="449" name="CustomShape 19"/>
          <p:cNvSpPr/>
          <p:nvPr/>
        </p:nvSpPr>
        <p:spPr>
          <a:xfrm>
            <a:off x="5445360" y="6107040"/>
            <a:ext cx="315216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One beta per trials is estimated”</a:t>
            </a:r>
            <a:endParaRPr b="0" lang="en-US" sz="14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7594560" y="6543720"/>
            <a:ext cx="2297880" cy="230760"/>
          </a:xfrm>
          <a:prstGeom prst="rect">
            <a:avLst/>
          </a:prstGeom>
          <a:noFill/>
          <a:ln>
            <a:noFill/>
          </a:ln>
        </p:spPr>
        <p:style>
          <a:lnRef idx="0"/>
          <a:fillRef idx="0"/>
          <a:effectRef idx="0"/>
          <a:fontRef idx="minor"/>
        </p:style>
      </p:sp>
      <p:sp>
        <p:nvSpPr>
          <p:cNvPr id="451" name="CustomShape 2"/>
          <p:cNvSpPr/>
          <p:nvPr/>
        </p:nvSpPr>
        <p:spPr>
          <a:xfrm>
            <a:off x="155520" y="-136440"/>
            <a:ext cx="284760" cy="284760"/>
          </a:xfrm>
          <a:prstGeom prst="rect">
            <a:avLst/>
          </a:prstGeom>
          <a:noFill/>
          <a:ln>
            <a:noFill/>
          </a:ln>
        </p:spPr>
        <p:style>
          <a:lnRef idx="0"/>
          <a:fillRef idx="0"/>
          <a:effectRef idx="0"/>
          <a:fontRef idx="minor"/>
        </p:style>
      </p:sp>
      <p:sp>
        <p:nvSpPr>
          <p:cNvPr id="452" name="CustomShape 3"/>
          <p:cNvSpPr/>
          <p:nvPr/>
        </p:nvSpPr>
        <p:spPr>
          <a:xfrm>
            <a:off x="155520" y="-136440"/>
            <a:ext cx="284760" cy="284760"/>
          </a:xfrm>
          <a:prstGeom prst="rect">
            <a:avLst/>
          </a:prstGeom>
          <a:noFill/>
          <a:ln>
            <a:noFill/>
          </a:ln>
        </p:spPr>
        <p:style>
          <a:lnRef idx="0"/>
          <a:fillRef idx="0"/>
          <a:effectRef idx="0"/>
          <a:fontRef idx="minor"/>
        </p:style>
      </p:sp>
      <p:sp>
        <p:nvSpPr>
          <p:cNvPr id="453" name="CustomShape 4"/>
          <p:cNvSpPr/>
          <p:nvPr/>
        </p:nvSpPr>
        <p:spPr>
          <a:xfrm>
            <a:off x="155520" y="-136440"/>
            <a:ext cx="284760" cy="284760"/>
          </a:xfrm>
          <a:prstGeom prst="rect">
            <a:avLst/>
          </a:prstGeom>
          <a:noFill/>
          <a:ln>
            <a:noFill/>
          </a:ln>
        </p:spPr>
        <p:style>
          <a:lnRef idx="0"/>
          <a:fillRef idx="0"/>
          <a:effectRef idx="0"/>
          <a:fontRef idx="minor"/>
        </p:style>
      </p:sp>
      <p:sp>
        <p:nvSpPr>
          <p:cNvPr id="454" name="CustomShape 5"/>
          <p:cNvSpPr/>
          <p:nvPr/>
        </p:nvSpPr>
        <p:spPr>
          <a:xfrm>
            <a:off x="155520" y="-136440"/>
            <a:ext cx="284760" cy="284760"/>
          </a:xfrm>
          <a:prstGeom prst="rect">
            <a:avLst/>
          </a:prstGeom>
          <a:noFill/>
          <a:ln>
            <a:noFill/>
          </a:ln>
        </p:spPr>
        <p:style>
          <a:lnRef idx="0"/>
          <a:fillRef idx="0"/>
          <a:effectRef idx="0"/>
          <a:fontRef idx="minor"/>
        </p:style>
      </p:sp>
      <p:sp>
        <p:nvSpPr>
          <p:cNvPr id="455" name="CustomShape 6"/>
          <p:cNvSpPr/>
          <p:nvPr/>
        </p:nvSpPr>
        <p:spPr>
          <a:xfrm>
            <a:off x="880560" y="843120"/>
            <a:ext cx="5873040" cy="67860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A critical concept in fMRI research: contrasts.</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 </a:t>
            </a:r>
            <a:endParaRPr b="0" lang="en-US" sz="2000" spc="-1" strike="noStrike">
              <a:latin typeface="Arial"/>
            </a:endParaRPr>
          </a:p>
        </p:txBody>
      </p:sp>
      <p:sp>
        <p:nvSpPr>
          <p:cNvPr id="456" name="CustomShape 7"/>
          <p:cNvSpPr/>
          <p:nvPr/>
        </p:nvSpPr>
        <p:spPr>
          <a:xfrm>
            <a:off x="879120" y="1439640"/>
            <a:ext cx="4500720" cy="18658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What if our question is more complex?</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Does the brain response to staring differ between dog faces and alpaca faces?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alibri"/>
                <a:ea typeface="DejaVu Sans"/>
              </a:rPr>
              <a:t>F-tests</a:t>
            </a:r>
            <a:endParaRPr b="0" lang="en-US" sz="2000" spc="-1" strike="noStrike">
              <a:latin typeface="Arial"/>
            </a:endParaRPr>
          </a:p>
        </p:txBody>
      </p:sp>
      <p:sp>
        <p:nvSpPr>
          <p:cNvPr id="457" name="CustomShape 8"/>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grpSp>
        <p:nvGrpSpPr>
          <p:cNvPr id="458" name="Group 9"/>
          <p:cNvGrpSpPr/>
          <p:nvPr/>
        </p:nvGrpSpPr>
        <p:grpSpPr>
          <a:xfrm>
            <a:off x="5445360" y="3089520"/>
            <a:ext cx="3728160" cy="2925000"/>
            <a:chOff x="5445360" y="3089520"/>
            <a:chExt cx="3728160" cy="2925000"/>
          </a:xfrm>
        </p:grpSpPr>
        <p:sp>
          <p:nvSpPr>
            <p:cNvPr id="459" name="CustomShape 10"/>
            <p:cNvSpPr/>
            <p:nvPr/>
          </p:nvSpPr>
          <p:spPr>
            <a:xfrm>
              <a:off x="5445360" y="3089520"/>
              <a:ext cx="3191400" cy="292500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pic>
          <p:nvPicPr>
            <p:cNvPr id="460" name="Picture 2" descr=""/>
            <p:cNvPicPr/>
            <p:nvPr/>
          </p:nvPicPr>
          <p:blipFill>
            <a:blip r:embed="rId1"/>
            <a:srcRect l="18117" t="32007" r="77996" b="54376"/>
            <a:stretch/>
          </p:blipFill>
          <p:spPr>
            <a:xfrm>
              <a:off x="5666760" y="4606200"/>
              <a:ext cx="2020680" cy="700200"/>
            </a:xfrm>
            <a:prstGeom prst="rect">
              <a:avLst/>
            </a:prstGeom>
            <a:ln>
              <a:noFill/>
            </a:ln>
          </p:spPr>
        </p:pic>
        <p:pic>
          <p:nvPicPr>
            <p:cNvPr id="461" name="Picture 2" descr=""/>
            <p:cNvPicPr/>
            <p:nvPr/>
          </p:nvPicPr>
          <p:blipFill>
            <a:blip r:embed="rId2"/>
            <a:srcRect l="18117" t="32007" r="77996" b="54376"/>
            <a:stretch/>
          </p:blipFill>
          <p:spPr>
            <a:xfrm>
              <a:off x="6365520" y="3845160"/>
              <a:ext cx="2020680" cy="700200"/>
            </a:xfrm>
            <a:prstGeom prst="rect">
              <a:avLst/>
            </a:prstGeom>
            <a:ln>
              <a:noFill/>
            </a:ln>
          </p:spPr>
        </p:pic>
        <p:pic>
          <p:nvPicPr>
            <p:cNvPr id="462" name="Picture 2" descr=""/>
            <p:cNvPicPr/>
            <p:nvPr/>
          </p:nvPicPr>
          <p:blipFill>
            <a:blip r:embed="rId3"/>
            <a:srcRect l="18117" t="32007" r="77996" b="54376"/>
            <a:stretch/>
          </p:blipFill>
          <p:spPr>
            <a:xfrm>
              <a:off x="5666760" y="3845160"/>
              <a:ext cx="1328400" cy="700200"/>
            </a:xfrm>
            <a:prstGeom prst="rect">
              <a:avLst/>
            </a:prstGeom>
            <a:ln>
              <a:noFill/>
            </a:ln>
          </p:spPr>
        </p:pic>
        <p:pic>
          <p:nvPicPr>
            <p:cNvPr id="463" name="Picture 2" descr=""/>
            <p:cNvPicPr/>
            <p:nvPr/>
          </p:nvPicPr>
          <p:blipFill>
            <a:blip r:embed="rId4"/>
            <a:srcRect l="18117" t="32007" r="77996" b="54376"/>
            <a:stretch/>
          </p:blipFill>
          <p:spPr>
            <a:xfrm>
              <a:off x="6252120" y="3142800"/>
              <a:ext cx="2020680" cy="699840"/>
            </a:xfrm>
            <a:prstGeom prst="rect">
              <a:avLst/>
            </a:prstGeom>
            <a:ln>
              <a:noFill/>
            </a:ln>
          </p:spPr>
        </p:pic>
        <p:pic>
          <p:nvPicPr>
            <p:cNvPr id="464" name="Picture 2" descr=""/>
            <p:cNvPicPr/>
            <p:nvPr/>
          </p:nvPicPr>
          <p:blipFill>
            <a:blip r:embed="rId5"/>
            <a:srcRect l="12360" t="32007" r="79877" b="54376"/>
            <a:stretch/>
          </p:blipFill>
          <p:spPr>
            <a:xfrm>
              <a:off x="5609880" y="3142800"/>
              <a:ext cx="640080" cy="699840"/>
            </a:xfrm>
            <a:prstGeom prst="rect">
              <a:avLst/>
            </a:prstGeom>
            <a:ln>
              <a:noFill/>
            </a:ln>
          </p:spPr>
        </p:pic>
        <p:sp>
          <p:nvSpPr>
            <p:cNvPr id="465" name="CustomShape 11"/>
            <p:cNvSpPr/>
            <p:nvPr/>
          </p:nvSpPr>
          <p:spPr>
            <a:xfrm>
              <a:off x="5556960" y="379656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66" name="CustomShape 12"/>
            <p:cNvSpPr/>
            <p:nvPr/>
          </p:nvSpPr>
          <p:spPr>
            <a:xfrm>
              <a:off x="8576280" y="3308400"/>
              <a:ext cx="577080" cy="297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pic>
          <p:nvPicPr>
            <p:cNvPr id="467" name="Picture 2" descr=""/>
            <p:cNvPicPr/>
            <p:nvPr/>
          </p:nvPicPr>
          <p:blipFill>
            <a:blip r:embed="rId6"/>
            <a:srcRect l="18117" t="32007" r="77996" b="54376"/>
            <a:stretch/>
          </p:blipFill>
          <p:spPr>
            <a:xfrm>
              <a:off x="5670360" y="5250240"/>
              <a:ext cx="2495880" cy="700200"/>
            </a:xfrm>
            <a:prstGeom prst="rect">
              <a:avLst/>
            </a:prstGeom>
            <a:ln>
              <a:noFill/>
            </a:ln>
          </p:spPr>
        </p:pic>
        <p:pic>
          <p:nvPicPr>
            <p:cNvPr id="468" name="Picture 2" descr=""/>
            <p:cNvPicPr/>
            <p:nvPr/>
          </p:nvPicPr>
          <p:blipFill>
            <a:blip r:embed="rId7"/>
            <a:srcRect l="18117" t="32007" r="77996" b="54376"/>
            <a:stretch/>
          </p:blipFill>
          <p:spPr>
            <a:xfrm>
              <a:off x="7054200" y="4606200"/>
              <a:ext cx="1221840" cy="700200"/>
            </a:xfrm>
            <a:prstGeom prst="rect">
              <a:avLst/>
            </a:prstGeom>
            <a:ln>
              <a:noFill/>
            </a:ln>
          </p:spPr>
        </p:pic>
        <p:pic>
          <p:nvPicPr>
            <p:cNvPr id="469" name="Picture 2" descr=""/>
            <p:cNvPicPr/>
            <p:nvPr/>
          </p:nvPicPr>
          <p:blipFill>
            <a:blip r:embed="rId8"/>
            <a:srcRect l="21327" t="32007" r="70262" b="54376"/>
            <a:stretch/>
          </p:blipFill>
          <p:spPr>
            <a:xfrm>
              <a:off x="6358320" y="3845160"/>
              <a:ext cx="693360" cy="700200"/>
            </a:xfrm>
            <a:prstGeom prst="rect">
              <a:avLst/>
            </a:prstGeom>
            <a:ln>
              <a:noFill/>
            </a:ln>
          </p:spPr>
        </p:pic>
        <p:pic>
          <p:nvPicPr>
            <p:cNvPr id="470" name="Picture 2" descr=""/>
            <p:cNvPicPr/>
            <p:nvPr/>
          </p:nvPicPr>
          <p:blipFill>
            <a:blip r:embed="rId9"/>
            <a:srcRect l="36666" t="32007" r="53001" b="54376"/>
            <a:stretch/>
          </p:blipFill>
          <p:spPr>
            <a:xfrm>
              <a:off x="7635960" y="5250240"/>
              <a:ext cx="852840" cy="700200"/>
            </a:xfrm>
            <a:prstGeom prst="rect">
              <a:avLst/>
            </a:prstGeom>
            <a:ln>
              <a:noFill/>
            </a:ln>
          </p:spPr>
        </p:pic>
        <p:sp>
          <p:nvSpPr>
            <p:cNvPr id="471" name="CustomShape 13"/>
            <p:cNvSpPr/>
            <p:nvPr/>
          </p:nvSpPr>
          <p:spPr>
            <a:xfrm>
              <a:off x="8595720" y="4010760"/>
              <a:ext cx="576720" cy="297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pic>
          <p:nvPicPr>
            <p:cNvPr id="472" name="Picture 2" descr=""/>
            <p:cNvPicPr/>
            <p:nvPr/>
          </p:nvPicPr>
          <p:blipFill>
            <a:blip r:embed="rId10"/>
            <a:srcRect l="29015" t="32007" r="63255" b="54376"/>
            <a:stretch/>
          </p:blipFill>
          <p:spPr>
            <a:xfrm>
              <a:off x="6997320" y="4606200"/>
              <a:ext cx="636480" cy="700200"/>
            </a:xfrm>
            <a:prstGeom prst="rect">
              <a:avLst/>
            </a:prstGeom>
            <a:ln>
              <a:noFill/>
            </a:ln>
          </p:spPr>
        </p:pic>
        <p:sp>
          <p:nvSpPr>
            <p:cNvPr id="473" name="CustomShape 14"/>
            <p:cNvSpPr/>
            <p:nvPr/>
          </p:nvSpPr>
          <p:spPr>
            <a:xfrm>
              <a:off x="5560200" y="525024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74" name="CustomShape 15"/>
            <p:cNvSpPr/>
            <p:nvPr/>
          </p:nvSpPr>
          <p:spPr>
            <a:xfrm>
              <a:off x="5560200" y="589428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75" name="CustomShape 16"/>
            <p:cNvSpPr/>
            <p:nvPr/>
          </p:nvSpPr>
          <p:spPr>
            <a:xfrm>
              <a:off x="5560200" y="44989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sp>
          <p:nvSpPr>
            <p:cNvPr id="476" name="CustomShape 17"/>
            <p:cNvSpPr/>
            <p:nvPr/>
          </p:nvSpPr>
          <p:spPr>
            <a:xfrm>
              <a:off x="8596440" y="4815360"/>
              <a:ext cx="577080" cy="2970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Beta3</a:t>
              </a:r>
              <a:endParaRPr b="0" lang="en-US" sz="1800" spc="-1" strike="noStrike">
                <a:latin typeface="Arial"/>
              </a:endParaRPr>
            </a:p>
          </p:txBody>
        </p:sp>
        <p:sp>
          <p:nvSpPr>
            <p:cNvPr id="477" name="CustomShape 18"/>
            <p:cNvSpPr/>
            <p:nvPr/>
          </p:nvSpPr>
          <p:spPr>
            <a:xfrm>
              <a:off x="8596440" y="5459760"/>
              <a:ext cx="577080" cy="2966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Beta4</a:t>
              </a:r>
              <a:endParaRPr b="0" lang="en-US" sz="1800" spc="-1" strike="noStrike">
                <a:latin typeface="Arial"/>
              </a:endParaRPr>
            </a:p>
          </p:txBody>
        </p:sp>
        <p:pic>
          <p:nvPicPr>
            <p:cNvPr id="478" name="Picture 4" descr=""/>
            <p:cNvPicPr/>
            <p:nvPr/>
          </p:nvPicPr>
          <p:blipFill>
            <a:blip r:embed="rId11"/>
            <a:srcRect l="11415" t="7196" r="26825" b="0"/>
            <a:stretch/>
          </p:blipFill>
          <p:spPr>
            <a:xfrm>
              <a:off x="7915680" y="5445360"/>
              <a:ext cx="324720" cy="388800"/>
            </a:xfrm>
            <a:prstGeom prst="rect">
              <a:avLst/>
            </a:prstGeom>
            <a:ln>
              <a:noFill/>
            </a:ln>
          </p:spPr>
        </p:pic>
        <p:pic>
          <p:nvPicPr>
            <p:cNvPr id="479" name="Picture 2" descr=""/>
            <p:cNvPicPr/>
            <p:nvPr/>
          </p:nvPicPr>
          <p:blipFill>
            <a:blip r:embed="rId12"/>
            <a:stretch/>
          </p:blipFill>
          <p:spPr>
            <a:xfrm>
              <a:off x="7207920" y="4770720"/>
              <a:ext cx="324720" cy="388800"/>
            </a:xfrm>
            <a:prstGeom prst="rect">
              <a:avLst/>
            </a:prstGeom>
            <a:ln>
              <a:noFill/>
            </a:ln>
          </p:spPr>
        </p:pic>
        <p:pic>
          <p:nvPicPr>
            <p:cNvPr id="480" name="Imagen 34" descr=""/>
            <p:cNvPicPr/>
            <p:nvPr/>
          </p:nvPicPr>
          <p:blipFill>
            <a:blip r:embed="rId13"/>
            <a:stretch/>
          </p:blipFill>
          <p:spPr>
            <a:xfrm>
              <a:off x="5733360" y="3307680"/>
              <a:ext cx="325080" cy="388800"/>
            </a:xfrm>
            <a:prstGeom prst="rect">
              <a:avLst/>
            </a:prstGeom>
            <a:ln>
              <a:solidFill>
                <a:schemeClr val="tx1"/>
              </a:solidFill>
            </a:ln>
          </p:spPr>
        </p:pic>
        <p:pic>
          <p:nvPicPr>
            <p:cNvPr id="481" name="Imagen 37" descr=""/>
            <p:cNvPicPr/>
            <p:nvPr/>
          </p:nvPicPr>
          <p:blipFill>
            <a:blip r:embed="rId14"/>
            <a:srcRect l="0" t="11976" r="0" b="9774"/>
            <a:stretch/>
          </p:blipFill>
          <p:spPr>
            <a:xfrm>
              <a:off x="6458400" y="4021560"/>
              <a:ext cx="324720" cy="388800"/>
            </a:xfrm>
            <a:prstGeom prst="rect">
              <a:avLst/>
            </a:prstGeom>
            <a:ln>
              <a:solidFill>
                <a:schemeClr val="tx1"/>
              </a:solidFill>
            </a:ln>
          </p:spPr>
        </p:pic>
      </p:grpSp>
      <p:sp>
        <p:nvSpPr>
          <p:cNvPr id="482" name="CustomShape 19"/>
          <p:cNvSpPr/>
          <p:nvPr/>
        </p:nvSpPr>
        <p:spPr>
          <a:xfrm>
            <a:off x="5445360" y="6107040"/>
            <a:ext cx="315216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400" spc="-1" strike="noStrike">
                <a:solidFill>
                  <a:srgbClr val="000000"/>
                </a:solidFill>
                <a:latin typeface="Arial"/>
                <a:ea typeface="DejaVu Sans"/>
              </a:rPr>
              <a:t>“</a:t>
            </a:r>
            <a:r>
              <a:rPr b="0" lang="en-US" sz="1400" spc="-1" strike="noStrike">
                <a:solidFill>
                  <a:srgbClr val="000000"/>
                </a:solidFill>
                <a:latin typeface="Arial"/>
                <a:ea typeface="DejaVu Sans"/>
              </a:rPr>
              <a:t>One beta per trials is estimated”</a:t>
            </a:r>
            <a:endParaRPr b="0" lang="en-US" sz="1400" spc="-1" strike="noStrike">
              <a:latin typeface="Arial"/>
            </a:endParaRPr>
          </a:p>
        </p:txBody>
      </p:sp>
      <p:sp>
        <p:nvSpPr>
          <p:cNvPr id="483" name="CustomShape 20"/>
          <p:cNvSpPr/>
          <p:nvPr/>
        </p:nvSpPr>
        <p:spPr>
          <a:xfrm>
            <a:off x="3018960" y="3324600"/>
            <a:ext cx="349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484" name="CustomShape 21"/>
          <p:cNvSpPr/>
          <p:nvPr/>
        </p:nvSpPr>
        <p:spPr>
          <a:xfrm>
            <a:off x="3050640" y="3931200"/>
            <a:ext cx="349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485" name="CustomShape 22"/>
          <p:cNvSpPr/>
          <p:nvPr/>
        </p:nvSpPr>
        <p:spPr>
          <a:xfrm>
            <a:off x="2966400" y="4711320"/>
            <a:ext cx="4539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486" name="CustomShape 23"/>
          <p:cNvSpPr/>
          <p:nvPr/>
        </p:nvSpPr>
        <p:spPr>
          <a:xfrm>
            <a:off x="4560840" y="5399640"/>
            <a:ext cx="4539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487" name="CustomShape 24"/>
          <p:cNvSpPr/>
          <p:nvPr/>
        </p:nvSpPr>
        <p:spPr>
          <a:xfrm>
            <a:off x="2485800" y="2997720"/>
            <a:ext cx="1246320" cy="272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DejaVu Sans"/>
              </a:rPr>
              <a:t>Dogs &gt; Alpacas</a:t>
            </a:r>
            <a:endParaRPr b="0" lang="en-US" sz="1200" spc="-1" strike="noStrike">
              <a:latin typeface="Arial"/>
            </a:endParaRPr>
          </a:p>
        </p:txBody>
      </p:sp>
      <p:sp>
        <p:nvSpPr>
          <p:cNvPr id="488" name="CustomShape 25"/>
          <p:cNvSpPr/>
          <p:nvPr/>
        </p:nvSpPr>
        <p:spPr>
          <a:xfrm>
            <a:off x="4566600" y="3300120"/>
            <a:ext cx="34920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489" name="CustomShape 26"/>
          <p:cNvSpPr/>
          <p:nvPr/>
        </p:nvSpPr>
        <p:spPr>
          <a:xfrm>
            <a:off x="4529160" y="3931200"/>
            <a:ext cx="4539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490" name="CustomShape 27"/>
          <p:cNvSpPr/>
          <p:nvPr/>
        </p:nvSpPr>
        <p:spPr>
          <a:xfrm>
            <a:off x="4604760" y="4701600"/>
            <a:ext cx="4539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491" name="CustomShape 28"/>
          <p:cNvSpPr/>
          <p:nvPr/>
        </p:nvSpPr>
        <p:spPr>
          <a:xfrm>
            <a:off x="2998080" y="5447520"/>
            <a:ext cx="45396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a:t>
            </a:r>
            <a:endParaRPr b="0" lang="en-US" sz="1800" spc="-1" strike="noStrike">
              <a:latin typeface="Arial"/>
            </a:endParaRPr>
          </a:p>
        </p:txBody>
      </p:sp>
      <p:sp>
        <p:nvSpPr>
          <p:cNvPr id="492" name="CustomShape 29"/>
          <p:cNvSpPr/>
          <p:nvPr/>
        </p:nvSpPr>
        <p:spPr>
          <a:xfrm>
            <a:off x="3921480" y="2997720"/>
            <a:ext cx="1569240" cy="272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rial"/>
                <a:ea typeface="DejaVu Sans"/>
              </a:rPr>
              <a:t>Staring &gt; Side-ways</a:t>
            </a:r>
            <a:endParaRPr b="0" lang="en-US" sz="12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CustomShape 1"/>
          <p:cNvSpPr/>
          <p:nvPr/>
        </p:nvSpPr>
        <p:spPr>
          <a:xfrm>
            <a:off x="7594560" y="6543720"/>
            <a:ext cx="2297880" cy="230760"/>
          </a:xfrm>
          <a:prstGeom prst="rect">
            <a:avLst/>
          </a:prstGeom>
          <a:noFill/>
          <a:ln>
            <a:noFill/>
          </a:ln>
        </p:spPr>
        <p:style>
          <a:lnRef idx="0"/>
          <a:fillRef idx="0"/>
          <a:effectRef idx="0"/>
          <a:fontRef idx="minor"/>
        </p:style>
      </p:sp>
      <p:sp>
        <p:nvSpPr>
          <p:cNvPr id="494" name="CustomShape 2"/>
          <p:cNvSpPr/>
          <p:nvPr/>
        </p:nvSpPr>
        <p:spPr>
          <a:xfrm>
            <a:off x="155520" y="-136440"/>
            <a:ext cx="284760" cy="284760"/>
          </a:xfrm>
          <a:prstGeom prst="rect">
            <a:avLst/>
          </a:prstGeom>
          <a:noFill/>
          <a:ln>
            <a:noFill/>
          </a:ln>
        </p:spPr>
        <p:style>
          <a:lnRef idx="0"/>
          <a:fillRef idx="0"/>
          <a:effectRef idx="0"/>
          <a:fontRef idx="minor"/>
        </p:style>
      </p:sp>
      <p:sp>
        <p:nvSpPr>
          <p:cNvPr id="495" name="CustomShape 3"/>
          <p:cNvSpPr/>
          <p:nvPr/>
        </p:nvSpPr>
        <p:spPr>
          <a:xfrm>
            <a:off x="155520" y="-136440"/>
            <a:ext cx="284760" cy="284760"/>
          </a:xfrm>
          <a:prstGeom prst="rect">
            <a:avLst/>
          </a:prstGeom>
          <a:noFill/>
          <a:ln>
            <a:noFill/>
          </a:ln>
        </p:spPr>
        <p:style>
          <a:lnRef idx="0"/>
          <a:fillRef idx="0"/>
          <a:effectRef idx="0"/>
          <a:fontRef idx="minor"/>
        </p:style>
      </p:sp>
      <p:sp>
        <p:nvSpPr>
          <p:cNvPr id="496" name="CustomShape 4"/>
          <p:cNvSpPr/>
          <p:nvPr/>
        </p:nvSpPr>
        <p:spPr>
          <a:xfrm>
            <a:off x="155520" y="-136440"/>
            <a:ext cx="284760" cy="284760"/>
          </a:xfrm>
          <a:prstGeom prst="rect">
            <a:avLst/>
          </a:prstGeom>
          <a:noFill/>
          <a:ln>
            <a:noFill/>
          </a:ln>
        </p:spPr>
        <p:style>
          <a:lnRef idx="0"/>
          <a:fillRef idx="0"/>
          <a:effectRef idx="0"/>
          <a:fontRef idx="minor"/>
        </p:style>
      </p:sp>
      <p:sp>
        <p:nvSpPr>
          <p:cNvPr id="497" name="CustomShape 5"/>
          <p:cNvSpPr/>
          <p:nvPr/>
        </p:nvSpPr>
        <p:spPr>
          <a:xfrm>
            <a:off x="155520" y="-136440"/>
            <a:ext cx="284760" cy="284760"/>
          </a:xfrm>
          <a:prstGeom prst="rect">
            <a:avLst/>
          </a:prstGeom>
          <a:noFill/>
          <a:ln>
            <a:noFill/>
          </a:ln>
        </p:spPr>
        <p:style>
          <a:lnRef idx="0"/>
          <a:fillRef idx="0"/>
          <a:effectRef idx="0"/>
          <a:fontRef idx="minor"/>
        </p:style>
      </p:sp>
      <p:pic>
        <p:nvPicPr>
          <p:cNvPr id="498"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499"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500" name="Picture 2" descr=""/>
          <p:cNvPicPr/>
          <p:nvPr/>
        </p:nvPicPr>
        <p:blipFill>
          <a:blip r:embed="rId3"/>
          <a:srcRect l="12360" t="31995" r="70245" b="54359"/>
          <a:stretch/>
        </p:blipFill>
        <p:spPr>
          <a:xfrm>
            <a:off x="6186960" y="4871520"/>
            <a:ext cx="1438560" cy="768960"/>
          </a:xfrm>
          <a:prstGeom prst="rect">
            <a:avLst/>
          </a:prstGeom>
          <a:ln>
            <a:noFill/>
          </a:ln>
        </p:spPr>
      </p:pic>
      <p:sp>
        <p:nvSpPr>
          <p:cNvPr id="501" name="CustomShape 6"/>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502" name="CustomShape 7"/>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503"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504" name="Imagen 34" descr=""/>
          <p:cNvPicPr/>
          <p:nvPr/>
        </p:nvPicPr>
        <p:blipFill>
          <a:blip r:embed="rId5"/>
          <a:stretch/>
        </p:blipFill>
        <p:spPr>
          <a:xfrm>
            <a:off x="6300360" y="5025600"/>
            <a:ext cx="325080" cy="426960"/>
          </a:xfrm>
          <a:prstGeom prst="rect">
            <a:avLst/>
          </a:prstGeom>
          <a:ln>
            <a:solidFill>
              <a:schemeClr val="tx1"/>
            </a:solidFill>
          </a:ln>
        </p:spPr>
      </p:pic>
      <p:pic>
        <p:nvPicPr>
          <p:cNvPr id="505"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506" name="Picture 4" descr=""/>
          <p:cNvPicPr/>
          <p:nvPr/>
        </p:nvPicPr>
        <p:blipFill>
          <a:blip r:embed="rId7"/>
          <a:srcRect l="11415" t="7196" r="26825" b="0"/>
          <a:stretch/>
        </p:blipFill>
        <p:spPr>
          <a:xfrm>
            <a:off x="8397000" y="5796360"/>
            <a:ext cx="344880" cy="375480"/>
          </a:xfrm>
          <a:prstGeom prst="rect">
            <a:avLst/>
          </a:prstGeom>
          <a:ln>
            <a:noFill/>
          </a:ln>
        </p:spPr>
      </p:pic>
      <p:pic>
        <p:nvPicPr>
          <p:cNvPr id="507" name="Picture 2" descr=""/>
          <p:cNvPicPr/>
          <p:nvPr/>
        </p:nvPicPr>
        <p:blipFill>
          <a:blip r:embed="rId8"/>
          <a:stretch/>
        </p:blipFill>
        <p:spPr>
          <a:xfrm>
            <a:off x="7665480" y="5832360"/>
            <a:ext cx="335160" cy="364680"/>
          </a:xfrm>
          <a:prstGeom prst="rect">
            <a:avLst/>
          </a:prstGeom>
          <a:ln>
            <a:noFill/>
          </a:ln>
        </p:spPr>
      </p:pic>
      <p:sp>
        <p:nvSpPr>
          <p:cNvPr id="508" name="CustomShape 8"/>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509" name="CustomShape 9"/>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510" name="CustomShape 10"/>
          <p:cNvSpPr/>
          <p:nvPr/>
        </p:nvSpPr>
        <p:spPr>
          <a:xfrm>
            <a:off x="771480" y="939240"/>
            <a:ext cx="6537600" cy="32230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IMPORTANT NOTE: </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Your fMRI experiment is only as good as your baseline.</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Can we find the love brain region? </a:t>
            </a: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Can we find brain areas related to political affiliation?</a:t>
            </a: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Can we find voxels for Jennifer Aniston?</a:t>
            </a:r>
            <a:endParaRPr b="0" lang="en-US" sz="2000" spc="-1" strike="noStrike">
              <a:latin typeface="Arial"/>
            </a:endParaRPr>
          </a:p>
        </p:txBody>
      </p:sp>
      <p:sp>
        <p:nvSpPr>
          <p:cNvPr id="511" name="CustomShape 11"/>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7594560" y="6543720"/>
            <a:ext cx="2297880" cy="230760"/>
          </a:xfrm>
          <a:prstGeom prst="rect">
            <a:avLst/>
          </a:prstGeom>
          <a:noFill/>
          <a:ln>
            <a:noFill/>
          </a:ln>
        </p:spPr>
        <p:style>
          <a:lnRef idx="0"/>
          <a:fillRef idx="0"/>
          <a:effectRef idx="0"/>
          <a:fontRef idx="minor"/>
        </p:style>
      </p:sp>
      <p:sp>
        <p:nvSpPr>
          <p:cNvPr id="513" name="CustomShape 2"/>
          <p:cNvSpPr/>
          <p:nvPr/>
        </p:nvSpPr>
        <p:spPr>
          <a:xfrm>
            <a:off x="155520" y="-136440"/>
            <a:ext cx="284760" cy="284760"/>
          </a:xfrm>
          <a:prstGeom prst="rect">
            <a:avLst/>
          </a:prstGeom>
          <a:noFill/>
          <a:ln>
            <a:noFill/>
          </a:ln>
        </p:spPr>
        <p:style>
          <a:lnRef idx="0"/>
          <a:fillRef idx="0"/>
          <a:effectRef idx="0"/>
          <a:fontRef idx="minor"/>
        </p:style>
      </p:sp>
      <p:sp>
        <p:nvSpPr>
          <p:cNvPr id="514" name="CustomShape 3"/>
          <p:cNvSpPr/>
          <p:nvPr/>
        </p:nvSpPr>
        <p:spPr>
          <a:xfrm>
            <a:off x="155520" y="-136440"/>
            <a:ext cx="284760" cy="284760"/>
          </a:xfrm>
          <a:prstGeom prst="rect">
            <a:avLst/>
          </a:prstGeom>
          <a:noFill/>
          <a:ln>
            <a:noFill/>
          </a:ln>
        </p:spPr>
        <p:style>
          <a:lnRef idx="0"/>
          <a:fillRef idx="0"/>
          <a:effectRef idx="0"/>
          <a:fontRef idx="minor"/>
        </p:style>
      </p:sp>
      <p:sp>
        <p:nvSpPr>
          <p:cNvPr id="515" name="CustomShape 4"/>
          <p:cNvSpPr/>
          <p:nvPr/>
        </p:nvSpPr>
        <p:spPr>
          <a:xfrm>
            <a:off x="155520" y="-136440"/>
            <a:ext cx="284760" cy="284760"/>
          </a:xfrm>
          <a:prstGeom prst="rect">
            <a:avLst/>
          </a:prstGeom>
          <a:noFill/>
          <a:ln>
            <a:noFill/>
          </a:ln>
        </p:spPr>
        <p:style>
          <a:lnRef idx="0"/>
          <a:fillRef idx="0"/>
          <a:effectRef idx="0"/>
          <a:fontRef idx="minor"/>
        </p:style>
      </p:sp>
      <p:sp>
        <p:nvSpPr>
          <p:cNvPr id="516" name="CustomShape 5"/>
          <p:cNvSpPr/>
          <p:nvPr/>
        </p:nvSpPr>
        <p:spPr>
          <a:xfrm>
            <a:off x="155520" y="-136440"/>
            <a:ext cx="284760" cy="284760"/>
          </a:xfrm>
          <a:prstGeom prst="rect">
            <a:avLst/>
          </a:prstGeom>
          <a:noFill/>
          <a:ln>
            <a:noFill/>
          </a:ln>
        </p:spPr>
        <p:style>
          <a:lnRef idx="0"/>
          <a:fillRef idx="0"/>
          <a:effectRef idx="0"/>
          <a:fontRef idx="minor"/>
        </p:style>
      </p:sp>
      <p:pic>
        <p:nvPicPr>
          <p:cNvPr id="517" name="Picture 2" descr=""/>
          <p:cNvPicPr/>
          <p:nvPr/>
        </p:nvPicPr>
        <p:blipFill>
          <a:blip r:embed="rId1"/>
          <a:srcRect l="18113" t="31995" r="77979" b="54359"/>
          <a:stretch/>
        </p:blipFill>
        <p:spPr>
          <a:xfrm>
            <a:off x="6181920" y="5643000"/>
            <a:ext cx="1328400" cy="768960"/>
          </a:xfrm>
          <a:prstGeom prst="rect">
            <a:avLst/>
          </a:prstGeom>
          <a:ln>
            <a:noFill/>
          </a:ln>
        </p:spPr>
      </p:pic>
      <p:pic>
        <p:nvPicPr>
          <p:cNvPr id="518" name="Picture 2" descr=""/>
          <p:cNvPicPr/>
          <p:nvPr/>
        </p:nvPicPr>
        <p:blipFill>
          <a:blip r:embed="rId2"/>
          <a:srcRect l="18113" t="31995" r="77979" b="54359"/>
          <a:stretch/>
        </p:blipFill>
        <p:spPr>
          <a:xfrm>
            <a:off x="7627680" y="4871520"/>
            <a:ext cx="1222200" cy="768960"/>
          </a:xfrm>
          <a:prstGeom prst="rect">
            <a:avLst/>
          </a:prstGeom>
          <a:ln>
            <a:noFill/>
          </a:ln>
        </p:spPr>
      </p:pic>
      <p:pic>
        <p:nvPicPr>
          <p:cNvPr id="519" name="Picture 2" descr=""/>
          <p:cNvPicPr/>
          <p:nvPr/>
        </p:nvPicPr>
        <p:blipFill>
          <a:blip r:embed="rId3"/>
          <a:srcRect l="12360" t="31995" r="70245" b="54359"/>
          <a:stretch/>
        </p:blipFill>
        <p:spPr>
          <a:xfrm>
            <a:off x="6186960" y="4871520"/>
            <a:ext cx="1438560" cy="768960"/>
          </a:xfrm>
          <a:prstGeom prst="rect">
            <a:avLst/>
          </a:prstGeom>
          <a:ln>
            <a:noFill/>
          </a:ln>
        </p:spPr>
      </p:pic>
      <p:sp>
        <p:nvSpPr>
          <p:cNvPr id="520" name="CustomShape 6"/>
          <p:cNvSpPr/>
          <p:nvPr/>
        </p:nvSpPr>
        <p:spPr>
          <a:xfrm>
            <a:off x="6027480" y="480708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521" name="CustomShape 7"/>
          <p:cNvSpPr/>
          <p:nvPr/>
        </p:nvSpPr>
        <p:spPr>
          <a:xfrm>
            <a:off x="6134040" y="558972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522" name="Picture 2" descr=""/>
          <p:cNvPicPr/>
          <p:nvPr/>
        </p:nvPicPr>
        <p:blipFill>
          <a:blip r:embed="rId4"/>
          <a:srcRect l="29007" t="31995" r="54592" b="54359"/>
          <a:stretch/>
        </p:blipFill>
        <p:spPr>
          <a:xfrm>
            <a:off x="7494840" y="5643000"/>
            <a:ext cx="1355040" cy="768960"/>
          </a:xfrm>
          <a:prstGeom prst="rect">
            <a:avLst/>
          </a:prstGeom>
          <a:ln>
            <a:noFill/>
          </a:ln>
        </p:spPr>
      </p:pic>
      <p:pic>
        <p:nvPicPr>
          <p:cNvPr id="523" name="Imagen 34" descr=""/>
          <p:cNvPicPr/>
          <p:nvPr/>
        </p:nvPicPr>
        <p:blipFill>
          <a:blip r:embed="rId5"/>
          <a:stretch/>
        </p:blipFill>
        <p:spPr>
          <a:xfrm>
            <a:off x="6300360" y="5025600"/>
            <a:ext cx="325080" cy="426960"/>
          </a:xfrm>
          <a:prstGeom prst="rect">
            <a:avLst/>
          </a:prstGeom>
          <a:ln>
            <a:solidFill>
              <a:schemeClr val="tx1"/>
            </a:solidFill>
          </a:ln>
        </p:spPr>
      </p:pic>
      <p:pic>
        <p:nvPicPr>
          <p:cNvPr id="524" name="Imagen 37" descr=""/>
          <p:cNvPicPr/>
          <p:nvPr/>
        </p:nvPicPr>
        <p:blipFill>
          <a:blip r:embed="rId6"/>
          <a:srcRect l="0" t="11976" r="0" b="9774"/>
          <a:stretch/>
        </p:blipFill>
        <p:spPr>
          <a:xfrm>
            <a:off x="7038360" y="5027040"/>
            <a:ext cx="324720" cy="427320"/>
          </a:xfrm>
          <a:prstGeom prst="rect">
            <a:avLst/>
          </a:prstGeom>
          <a:ln>
            <a:solidFill>
              <a:schemeClr val="tx1"/>
            </a:solidFill>
          </a:ln>
        </p:spPr>
      </p:pic>
      <p:pic>
        <p:nvPicPr>
          <p:cNvPr id="525" name="Picture 4" descr=""/>
          <p:cNvPicPr/>
          <p:nvPr/>
        </p:nvPicPr>
        <p:blipFill>
          <a:blip r:embed="rId7"/>
          <a:srcRect l="11415" t="7196" r="26825" b="0"/>
          <a:stretch/>
        </p:blipFill>
        <p:spPr>
          <a:xfrm>
            <a:off x="8397000" y="5796360"/>
            <a:ext cx="344880" cy="375480"/>
          </a:xfrm>
          <a:prstGeom prst="rect">
            <a:avLst/>
          </a:prstGeom>
          <a:ln>
            <a:noFill/>
          </a:ln>
        </p:spPr>
      </p:pic>
      <p:pic>
        <p:nvPicPr>
          <p:cNvPr id="526" name="Picture 2" descr=""/>
          <p:cNvPicPr/>
          <p:nvPr/>
        </p:nvPicPr>
        <p:blipFill>
          <a:blip r:embed="rId8"/>
          <a:stretch/>
        </p:blipFill>
        <p:spPr>
          <a:xfrm>
            <a:off x="7665480" y="5832360"/>
            <a:ext cx="335160" cy="364680"/>
          </a:xfrm>
          <a:prstGeom prst="rect">
            <a:avLst/>
          </a:prstGeom>
          <a:ln>
            <a:noFill/>
          </a:ln>
        </p:spPr>
      </p:pic>
      <p:sp>
        <p:nvSpPr>
          <p:cNvPr id="527" name="CustomShape 8"/>
          <p:cNvSpPr/>
          <p:nvPr/>
        </p:nvSpPr>
        <p:spPr>
          <a:xfrm>
            <a:off x="9175680" y="579636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528" name="CustomShape 9"/>
          <p:cNvSpPr/>
          <p:nvPr/>
        </p:nvSpPr>
        <p:spPr>
          <a:xfrm>
            <a:off x="9219960" y="506484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
        <p:nvSpPr>
          <p:cNvPr id="529" name="CustomShape 10"/>
          <p:cNvSpPr/>
          <p:nvPr/>
        </p:nvSpPr>
        <p:spPr>
          <a:xfrm>
            <a:off x="771480" y="939240"/>
            <a:ext cx="6537600" cy="32230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DejaVu Sans"/>
              </a:rPr>
              <a:t>IMPORTANT NOTE: </a:t>
            </a:r>
            <a:endParaRPr b="0" lang="en-US" sz="2000" spc="-1" strike="noStrike">
              <a:latin typeface="Arial"/>
            </a:endParaRPr>
          </a:p>
          <a:p>
            <a:pPr>
              <a:lnSpc>
                <a:spcPct val="100000"/>
              </a:lnSpc>
            </a:pPr>
            <a:r>
              <a:rPr b="0" lang="en-US" sz="2000" spc="-1" strike="noStrike">
                <a:solidFill>
                  <a:srgbClr val="000000"/>
                </a:solidFill>
                <a:latin typeface="Calibri"/>
                <a:ea typeface="DejaVu Sans"/>
              </a:rPr>
              <a:t>Your fMRI experiment is only as good as your baseline.</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Can we find the love brain region? </a:t>
            </a: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Can we find brain areas related to political affiliation?</a:t>
            </a:r>
            <a:endParaRPr b="0" lang="en-US" sz="2000" spc="-1" strike="noStrike">
              <a:latin typeface="Arial"/>
            </a:endParaRPr>
          </a:p>
          <a:p>
            <a:pPr>
              <a:lnSpc>
                <a:spcPct val="100000"/>
              </a:lnSpc>
            </a:pPr>
            <a:endParaRPr b="0" lang="en-US" sz="2000" spc="-1" strike="noStrike">
              <a:latin typeface="Arial"/>
            </a:endParaRPr>
          </a:p>
          <a:p>
            <a:pPr marL="343080" indent="-342360">
              <a:lnSpc>
                <a:spcPct val="100000"/>
              </a:lnSpc>
              <a:buClr>
                <a:srgbClr val="000000"/>
              </a:buClr>
              <a:buFont typeface="StarSymbol"/>
              <a:buChar char="-"/>
            </a:pPr>
            <a:r>
              <a:rPr b="0" lang="en-US" sz="2000" spc="-1" strike="noStrike">
                <a:solidFill>
                  <a:srgbClr val="000000"/>
                </a:solidFill>
                <a:latin typeface="Calibri"/>
                <a:ea typeface="DejaVu Sans"/>
              </a:rPr>
              <a:t>Can we find voxels for Jennifer Aniston?</a:t>
            </a:r>
            <a:endParaRPr b="0" lang="en-US" sz="2000" spc="-1" strike="noStrike">
              <a:latin typeface="Arial"/>
            </a:endParaRPr>
          </a:p>
        </p:txBody>
      </p:sp>
      <p:sp>
        <p:nvSpPr>
          <p:cNvPr id="530" name="CustomShape 11"/>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Inference.</a:t>
            </a:r>
            <a:endParaRPr b="0" lang="en-US" sz="4000" spc="-1" strike="noStrike">
              <a:latin typeface="Arial"/>
            </a:endParaRPr>
          </a:p>
        </p:txBody>
      </p:sp>
      <p:pic>
        <p:nvPicPr>
          <p:cNvPr id="531" name="Picture 2" descr=""/>
          <p:cNvPicPr/>
          <p:nvPr/>
        </p:nvPicPr>
        <p:blipFill>
          <a:blip r:embed="rId9"/>
          <a:srcRect l="8362" t="0" r="31447" b="55680"/>
          <a:stretch/>
        </p:blipFill>
        <p:spPr>
          <a:xfrm>
            <a:off x="5519160" y="3799080"/>
            <a:ext cx="4390560" cy="3039120"/>
          </a:xfrm>
          <a:prstGeom prst="rect">
            <a:avLst/>
          </a:prstGeom>
          <a:ln>
            <a:noFill/>
          </a:ln>
        </p:spPr>
      </p:pic>
      <p:pic>
        <p:nvPicPr>
          <p:cNvPr id="532" name="Imagen 1" descr=""/>
          <p:cNvPicPr/>
          <p:nvPr/>
        </p:nvPicPr>
        <p:blipFill>
          <a:blip r:embed="rId10"/>
          <a:stretch/>
        </p:blipFill>
        <p:spPr>
          <a:xfrm>
            <a:off x="5519160" y="3205080"/>
            <a:ext cx="4373280" cy="738720"/>
          </a:xfrm>
          <a:prstGeom prst="rect">
            <a:avLst/>
          </a:prstGeom>
          <a:ln>
            <a:noFill/>
          </a:ln>
        </p:spPr>
      </p:pic>
      <p:pic>
        <p:nvPicPr>
          <p:cNvPr id="533" name="Imagen 2" descr=""/>
          <p:cNvPicPr/>
          <p:nvPr/>
        </p:nvPicPr>
        <p:blipFill>
          <a:blip r:embed="rId11"/>
          <a:srcRect l="0" t="30341" r="0" b="0"/>
          <a:stretch/>
        </p:blipFill>
        <p:spPr>
          <a:xfrm rot="20485200">
            <a:off x="486720" y="5670000"/>
            <a:ext cx="4746960" cy="978840"/>
          </a:xfrm>
          <a:prstGeom prst="rect">
            <a:avLst/>
          </a:prstGeom>
          <a:ln>
            <a:noFill/>
          </a:ln>
        </p:spPr>
      </p:pic>
      <p:pic>
        <p:nvPicPr>
          <p:cNvPr id="534" name="Imagen 3" descr=""/>
          <p:cNvPicPr/>
          <p:nvPr/>
        </p:nvPicPr>
        <p:blipFill>
          <a:blip r:embed="rId12"/>
          <a:stretch/>
        </p:blipFill>
        <p:spPr>
          <a:xfrm rot="1138200">
            <a:off x="587880" y="3025080"/>
            <a:ext cx="3323880" cy="241344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CustomShape 1"/>
          <p:cNvSpPr/>
          <p:nvPr/>
        </p:nvSpPr>
        <p:spPr>
          <a:xfrm>
            <a:off x="766800" y="955800"/>
            <a:ext cx="5148720" cy="46782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2200" spc="-1" strike="noStrike">
                <a:solidFill>
                  <a:srgbClr val="000000"/>
                </a:solidFill>
                <a:latin typeface="Arial"/>
                <a:ea typeface="DejaVu Sans"/>
              </a:rPr>
              <a:t>General recap.</a:t>
            </a:r>
            <a:endParaRPr b="0" lang="en-US" sz="2200" spc="-1" strike="noStrike">
              <a:latin typeface="Arial"/>
            </a:endParaRPr>
          </a:p>
          <a:p>
            <a:pPr>
              <a:lnSpc>
                <a:spcPct val="100000"/>
              </a:lnSpc>
            </a:pPr>
            <a:endParaRPr b="0" lang="en-US" sz="22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Beta estimates cannot be interpreted directly.</a:t>
            </a:r>
            <a:endParaRPr b="0" lang="en-US" sz="18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T and F contrasts can be used to compare conditions.</a:t>
            </a:r>
            <a:endParaRPr b="0" lang="en-US" sz="18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Beware of contrasts against implicit baseline.</a:t>
            </a:r>
            <a:endParaRPr b="0" lang="en-US" sz="18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Contrast vectors are widely used and powerful.</a:t>
            </a:r>
            <a:endParaRPr b="0" lang="en-US" sz="1800" spc="-1" strike="noStrike">
              <a:latin typeface="Arial"/>
            </a:endParaRPr>
          </a:p>
          <a:p>
            <a:pPr marL="285840" indent="-285120">
              <a:lnSpc>
                <a:spcPct val="100000"/>
              </a:lnSpc>
              <a:buClr>
                <a:srgbClr val="000000"/>
              </a:buClr>
              <a:buFont typeface="StarSymbol"/>
              <a:buChar char="-"/>
            </a:pPr>
            <a:r>
              <a:rPr b="0" lang="en-US" sz="1800" spc="-1" strike="noStrike">
                <a:solidFill>
                  <a:srgbClr val="000000"/>
                </a:solidFill>
                <a:latin typeface="Arial"/>
                <a:ea typeface="DejaVu Sans"/>
              </a:rPr>
              <a:t>When designing an experiment, always chose an appropriate baseline.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
        <p:nvSpPr>
          <p:cNvPr id="536" name="CustomShape 2"/>
          <p:cNvSpPr/>
          <p:nvPr/>
        </p:nvSpPr>
        <p:spPr>
          <a:xfrm>
            <a:off x="571680" y="0"/>
            <a:ext cx="673740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GLM</a:t>
            </a:r>
            <a:endParaRPr b="0" lang="en-US" sz="4000" spc="-1" strike="noStrike">
              <a:latin typeface="Arial"/>
            </a:endParaRPr>
          </a:p>
        </p:txBody>
      </p:sp>
      <p:pic>
        <p:nvPicPr>
          <p:cNvPr id="537" name="Picture 2" descr=""/>
          <p:cNvPicPr/>
          <p:nvPr/>
        </p:nvPicPr>
        <p:blipFill>
          <a:blip r:embed="rId1"/>
          <a:srcRect l="18113" t="31995" r="77979" b="54359"/>
          <a:stretch/>
        </p:blipFill>
        <p:spPr>
          <a:xfrm>
            <a:off x="6230520" y="5859360"/>
            <a:ext cx="1328400" cy="768960"/>
          </a:xfrm>
          <a:prstGeom prst="rect">
            <a:avLst/>
          </a:prstGeom>
          <a:ln>
            <a:noFill/>
          </a:ln>
        </p:spPr>
      </p:pic>
      <p:pic>
        <p:nvPicPr>
          <p:cNvPr id="538" name="Picture 2" descr=""/>
          <p:cNvPicPr/>
          <p:nvPr/>
        </p:nvPicPr>
        <p:blipFill>
          <a:blip r:embed="rId2"/>
          <a:srcRect l="18113" t="31995" r="77979" b="54359"/>
          <a:stretch/>
        </p:blipFill>
        <p:spPr>
          <a:xfrm>
            <a:off x="7676280" y="5087880"/>
            <a:ext cx="1222200" cy="768960"/>
          </a:xfrm>
          <a:prstGeom prst="rect">
            <a:avLst/>
          </a:prstGeom>
          <a:ln>
            <a:noFill/>
          </a:ln>
        </p:spPr>
      </p:pic>
      <p:pic>
        <p:nvPicPr>
          <p:cNvPr id="539" name="Picture 2" descr=""/>
          <p:cNvPicPr/>
          <p:nvPr/>
        </p:nvPicPr>
        <p:blipFill>
          <a:blip r:embed="rId3"/>
          <a:srcRect l="12360" t="31995" r="70245" b="54359"/>
          <a:stretch/>
        </p:blipFill>
        <p:spPr>
          <a:xfrm>
            <a:off x="6235560" y="5087880"/>
            <a:ext cx="1438560" cy="768960"/>
          </a:xfrm>
          <a:prstGeom prst="rect">
            <a:avLst/>
          </a:prstGeom>
          <a:ln>
            <a:noFill/>
          </a:ln>
        </p:spPr>
      </p:pic>
      <p:sp>
        <p:nvSpPr>
          <p:cNvPr id="540" name="CustomShape 3"/>
          <p:cNvSpPr/>
          <p:nvPr/>
        </p:nvSpPr>
        <p:spPr>
          <a:xfrm>
            <a:off x="6076080" y="5023440"/>
            <a:ext cx="3191400" cy="1644840"/>
          </a:xfrm>
          <a:prstGeom prst="rect">
            <a:avLst/>
          </a:prstGeom>
          <a:noFill/>
          <a:ln>
            <a:solidFill>
              <a:srgbClr val="00b050"/>
            </a:solidFill>
            <a:round/>
          </a:ln>
        </p:spPr>
        <p:style>
          <a:lnRef idx="2">
            <a:schemeClr val="accent1">
              <a:shade val="50000"/>
            </a:schemeClr>
          </a:lnRef>
          <a:fillRef idx="1">
            <a:schemeClr val="accent1"/>
          </a:fillRef>
          <a:effectRef idx="0">
            <a:schemeClr val="accent1"/>
          </a:effectRef>
          <a:fontRef idx="minor"/>
        </p:style>
      </p:sp>
      <p:sp>
        <p:nvSpPr>
          <p:cNvPr id="541" name="CustomShape 4"/>
          <p:cNvSpPr/>
          <p:nvPr/>
        </p:nvSpPr>
        <p:spPr>
          <a:xfrm>
            <a:off x="6182640" y="5806080"/>
            <a:ext cx="2978640" cy="360"/>
          </a:xfrm>
          <a:custGeom>
            <a:avLst/>
            <a:gdLst/>
            <a:ahLst/>
            <a:rect l="l" t="t" r="r" b="b"/>
            <a:pathLst>
              <a:path w="21600" h="21600">
                <a:moveTo>
                  <a:pt x="0" y="0"/>
                </a:moveTo>
                <a:lnTo>
                  <a:pt x="21600" y="21600"/>
                </a:lnTo>
              </a:path>
            </a:pathLst>
          </a:custGeom>
          <a:noFill/>
          <a:ln w="28440">
            <a:solidFill>
              <a:schemeClr val="tx1"/>
            </a:solidFill>
            <a:round/>
            <a:tailEnd len="med" type="triangle" w="med"/>
          </a:ln>
        </p:spPr>
        <p:style>
          <a:lnRef idx="1">
            <a:schemeClr val="accent1"/>
          </a:lnRef>
          <a:fillRef idx="0">
            <a:schemeClr val="accent1"/>
          </a:fillRef>
          <a:effectRef idx="0">
            <a:schemeClr val="accent1"/>
          </a:effectRef>
          <a:fontRef idx="minor"/>
        </p:style>
      </p:sp>
      <p:pic>
        <p:nvPicPr>
          <p:cNvPr id="542" name="Picture 2" descr=""/>
          <p:cNvPicPr/>
          <p:nvPr/>
        </p:nvPicPr>
        <p:blipFill>
          <a:blip r:embed="rId4"/>
          <a:srcRect l="29007" t="31995" r="54592" b="54359"/>
          <a:stretch/>
        </p:blipFill>
        <p:spPr>
          <a:xfrm>
            <a:off x="7543440" y="5859360"/>
            <a:ext cx="1355040" cy="768960"/>
          </a:xfrm>
          <a:prstGeom prst="rect">
            <a:avLst/>
          </a:prstGeom>
          <a:ln>
            <a:noFill/>
          </a:ln>
        </p:spPr>
      </p:pic>
      <p:pic>
        <p:nvPicPr>
          <p:cNvPr id="543" name="Imagen 34" descr=""/>
          <p:cNvPicPr/>
          <p:nvPr/>
        </p:nvPicPr>
        <p:blipFill>
          <a:blip r:embed="rId5"/>
          <a:stretch/>
        </p:blipFill>
        <p:spPr>
          <a:xfrm>
            <a:off x="6348960" y="5241960"/>
            <a:ext cx="325080" cy="426960"/>
          </a:xfrm>
          <a:prstGeom prst="rect">
            <a:avLst/>
          </a:prstGeom>
          <a:ln>
            <a:solidFill>
              <a:schemeClr val="tx1"/>
            </a:solidFill>
          </a:ln>
        </p:spPr>
      </p:pic>
      <p:pic>
        <p:nvPicPr>
          <p:cNvPr id="544" name="Imagen 37" descr=""/>
          <p:cNvPicPr/>
          <p:nvPr/>
        </p:nvPicPr>
        <p:blipFill>
          <a:blip r:embed="rId6"/>
          <a:srcRect l="0" t="11976" r="0" b="9774"/>
          <a:stretch/>
        </p:blipFill>
        <p:spPr>
          <a:xfrm>
            <a:off x="7086960" y="5243400"/>
            <a:ext cx="324720" cy="427320"/>
          </a:xfrm>
          <a:prstGeom prst="rect">
            <a:avLst/>
          </a:prstGeom>
          <a:ln>
            <a:solidFill>
              <a:schemeClr val="tx1"/>
            </a:solidFill>
          </a:ln>
        </p:spPr>
      </p:pic>
      <p:pic>
        <p:nvPicPr>
          <p:cNvPr id="545" name="Picture 4" descr=""/>
          <p:cNvPicPr/>
          <p:nvPr/>
        </p:nvPicPr>
        <p:blipFill>
          <a:blip r:embed="rId7"/>
          <a:srcRect l="11415" t="7196" r="26825" b="0"/>
          <a:stretch/>
        </p:blipFill>
        <p:spPr>
          <a:xfrm>
            <a:off x="8445600" y="6012720"/>
            <a:ext cx="344880" cy="375480"/>
          </a:xfrm>
          <a:prstGeom prst="rect">
            <a:avLst/>
          </a:prstGeom>
          <a:ln>
            <a:noFill/>
          </a:ln>
        </p:spPr>
      </p:pic>
      <p:pic>
        <p:nvPicPr>
          <p:cNvPr id="546" name="Picture 2" descr=""/>
          <p:cNvPicPr/>
          <p:nvPr/>
        </p:nvPicPr>
        <p:blipFill>
          <a:blip r:embed="rId8"/>
          <a:stretch/>
        </p:blipFill>
        <p:spPr>
          <a:xfrm>
            <a:off x="7714080" y="6048720"/>
            <a:ext cx="335160" cy="364680"/>
          </a:xfrm>
          <a:prstGeom prst="rect">
            <a:avLst/>
          </a:prstGeom>
          <a:ln>
            <a:noFill/>
          </a:ln>
        </p:spPr>
      </p:pic>
      <p:sp>
        <p:nvSpPr>
          <p:cNvPr id="547" name="CustomShape 5"/>
          <p:cNvSpPr/>
          <p:nvPr/>
        </p:nvSpPr>
        <p:spPr>
          <a:xfrm>
            <a:off x="9224280" y="601272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Beta2</a:t>
            </a:r>
            <a:endParaRPr b="0" lang="en-US" sz="1800" spc="-1" strike="noStrike">
              <a:latin typeface="Arial"/>
            </a:endParaRPr>
          </a:p>
        </p:txBody>
      </p:sp>
      <p:sp>
        <p:nvSpPr>
          <p:cNvPr id="548" name="CustomShape 6"/>
          <p:cNvSpPr/>
          <p:nvPr/>
        </p:nvSpPr>
        <p:spPr>
          <a:xfrm>
            <a:off x="9268560" y="5281200"/>
            <a:ext cx="774720" cy="3625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000000"/>
                </a:solidFill>
                <a:latin typeface="Arial"/>
                <a:ea typeface="DejaVu Sans"/>
              </a:rPr>
              <a:t>Beta1</a:t>
            </a:r>
            <a:endParaRPr b="0" lang="en-US"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CustomShape 1"/>
          <p:cNvSpPr/>
          <p:nvPr/>
        </p:nvSpPr>
        <p:spPr>
          <a:xfrm>
            <a:off x="571680" y="0"/>
            <a:ext cx="912096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Group-level analysis.</a:t>
            </a:r>
            <a:endParaRPr b="0" lang="en-US" sz="4000" spc="-1" strike="noStrike">
              <a:latin typeface="Arial"/>
            </a:endParaRPr>
          </a:p>
        </p:txBody>
      </p:sp>
      <p:sp>
        <p:nvSpPr>
          <p:cNvPr id="64" name="CustomShape 2"/>
          <p:cNvSpPr/>
          <p:nvPr/>
        </p:nvSpPr>
        <p:spPr>
          <a:xfrm>
            <a:off x="155520" y="-136440"/>
            <a:ext cx="284760" cy="284760"/>
          </a:xfrm>
          <a:prstGeom prst="rect">
            <a:avLst/>
          </a:prstGeom>
          <a:noFill/>
          <a:ln>
            <a:noFill/>
          </a:ln>
        </p:spPr>
        <p:style>
          <a:lnRef idx="0"/>
          <a:fillRef idx="0"/>
          <a:effectRef idx="0"/>
          <a:fontRef idx="minor"/>
        </p:style>
      </p:sp>
      <p:sp>
        <p:nvSpPr>
          <p:cNvPr id="65" name="CustomShape 3"/>
          <p:cNvSpPr/>
          <p:nvPr/>
        </p:nvSpPr>
        <p:spPr>
          <a:xfrm>
            <a:off x="155520" y="-136440"/>
            <a:ext cx="284760" cy="284760"/>
          </a:xfrm>
          <a:prstGeom prst="rect">
            <a:avLst/>
          </a:prstGeom>
          <a:noFill/>
          <a:ln>
            <a:noFill/>
          </a:ln>
        </p:spPr>
        <p:style>
          <a:lnRef idx="0"/>
          <a:fillRef idx="0"/>
          <a:effectRef idx="0"/>
          <a:fontRef idx="minor"/>
        </p:style>
      </p:sp>
      <p:sp>
        <p:nvSpPr>
          <p:cNvPr id="66" name="CustomShape 4"/>
          <p:cNvSpPr/>
          <p:nvPr/>
        </p:nvSpPr>
        <p:spPr>
          <a:xfrm>
            <a:off x="155520" y="-136440"/>
            <a:ext cx="284760" cy="284760"/>
          </a:xfrm>
          <a:prstGeom prst="rect">
            <a:avLst/>
          </a:prstGeom>
          <a:noFill/>
          <a:ln>
            <a:noFill/>
          </a:ln>
        </p:spPr>
        <p:style>
          <a:lnRef idx="0"/>
          <a:fillRef idx="0"/>
          <a:effectRef idx="0"/>
          <a:fontRef idx="minor"/>
        </p:style>
      </p:sp>
      <p:sp>
        <p:nvSpPr>
          <p:cNvPr id="67" name="CustomShape 5"/>
          <p:cNvSpPr/>
          <p:nvPr/>
        </p:nvSpPr>
        <p:spPr>
          <a:xfrm>
            <a:off x="155520" y="-136440"/>
            <a:ext cx="284760" cy="284760"/>
          </a:xfrm>
          <a:prstGeom prst="rect">
            <a:avLst/>
          </a:prstGeom>
          <a:noFill/>
          <a:ln>
            <a:noFill/>
          </a:ln>
        </p:spPr>
        <p:style>
          <a:lnRef idx="0"/>
          <a:fillRef idx="0"/>
          <a:effectRef idx="0"/>
          <a:fontRef idx="minor"/>
        </p:style>
      </p:sp>
      <p:sp>
        <p:nvSpPr>
          <p:cNvPr id="68" name="CustomShape 6"/>
          <p:cNvSpPr/>
          <p:nvPr/>
        </p:nvSpPr>
        <p:spPr>
          <a:xfrm>
            <a:off x="880560" y="1463040"/>
            <a:ext cx="6708960" cy="19296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We have obtained contrast maps for each participant in our study. These contrast maps contain the values for each participant that correspond to our contrast vectors. Namely, the differences between conditions (in the directions specified by the vectors).</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Calibri"/>
                <a:ea typeface="DejaVu Sans"/>
              </a:rPr>
              <a:t>Similarly as for a behavioral study, now we would want to see how consistent are those differences across the entire sample.</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 </a:t>
            </a:r>
            <a:endParaRPr b="0" lang="en-US" sz="1600" spc="-1" strike="noStrike">
              <a:latin typeface="Arial"/>
            </a:endParaRPr>
          </a:p>
        </p:txBody>
      </p:sp>
      <p:graphicFrame>
        <p:nvGraphicFramePr>
          <p:cNvPr id="69" name="Table 7"/>
          <p:cNvGraphicFramePr/>
          <p:nvPr/>
        </p:nvGraphicFramePr>
        <p:xfrm>
          <a:off x="7792200" y="3168720"/>
          <a:ext cx="1496520" cy="3000960"/>
        </p:xfrm>
        <a:graphic>
          <a:graphicData uri="http://schemas.openxmlformats.org/drawingml/2006/table">
            <a:tbl>
              <a:tblPr/>
              <a:tblGrid>
                <a:gridCol w="498960"/>
                <a:gridCol w="498960"/>
                <a:gridCol w="498960"/>
              </a:tblGrid>
              <a:tr h="39312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bfbfbf"/>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r>
              <a:tr h="428760">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cPr marL="91440" marR="91440">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tr>
            </a:tbl>
          </a:graphicData>
        </a:graphic>
      </p:graphicFrame>
      <p:sp>
        <p:nvSpPr>
          <p:cNvPr id="70" name="CustomShape 8"/>
          <p:cNvSpPr/>
          <p:nvPr/>
        </p:nvSpPr>
        <p:spPr>
          <a:xfrm>
            <a:off x="7778160" y="2748960"/>
            <a:ext cx="1463040" cy="365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r>
              <a:rPr b="0" lang="en-US" sz="2200" spc="-1" strike="noStrike">
                <a:solidFill>
                  <a:srgbClr val="000000"/>
                </a:solidFill>
                <a:latin typeface="Arial"/>
                <a:ea typeface="DejaVu Sans"/>
              </a:rPr>
              <a:t> </a:t>
            </a:r>
            <a:r>
              <a:rPr b="0" lang="en-US" sz="2200" spc="-1" strike="noStrike">
                <a:solidFill>
                  <a:srgbClr val="000000"/>
                </a:solidFill>
                <a:latin typeface="Arial"/>
                <a:ea typeface="DejaVu Sans"/>
              </a:rPr>
              <a:t>1    -1    0</a:t>
            </a:r>
            <a:endParaRPr b="0" lang="en-US" sz="22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 name="CustomShape 1"/>
          <p:cNvSpPr/>
          <p:nvPr/>
        </p:nvSpPr>
        <p:spPr>
          <a:xfrm>
            <a:off x="571680" y="0"/>
            <a:ext cx="912096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a:t>
            </a:r>
            <a:r>
              <a:rPr b="0" lang="en-US" sz="4000" spc="-1" strike="noStrike">
                <a:solidFill>
                  <a:srgbClr val="000000"/>
                </a:solidFill>
                <a:latin typeface="Baskerville Old Face"/>
                <a:ea typeface="DejaVu Sans"/>
              </a:rPr>
              <a:t>u</a:t>
            </a:r>
            <a:r>
              <a:rPr b="0" lang="en-US" sz="4000" spc="-1" strike="noStrike">
                <a:solidFill>
                  <a:srgbClr val="000000"/>
                </a:solidFill>
                <a:latin typeface="Baskerville Old Face"/>
                <a:ea typeface="DejaVu Sans"/>
              </a:rPr>
              <a:t>n</a:t>
            </a:r>
            <a:r>
              <a:rPr b="0" lang="en-US" sz="4000" spc="-1" strike="noStrike">
                <a:solidFill>
                  <a:srgbClr val="000000"/>
                </a:solidFill>
                <a:latin typeface="Baskerville Old Face"/>
                <a:ea typeface="DejaVu Sans"/>
              </a:rPr>
              <a:t>c</a:t>
            </a:r>
            <a:r>
              <a:rPr b="0" lang="en-US" sz="4000" spc="-1" strike="noStrike">
                <a:solidFill>
                  <a:srgbClr val="000000"/>
                </a:solidFill>
                <a:latin typeface="Baskerville Old Face"/>
                <a:ea typeface="DejaVu Sans"/>
              </a:rPr>
              <a:t>t</a:t>
            </a:r>
            <a:r>
              <a:rPr b="0" lang="en-US" sz="4000" spc="-1" strike="noStrike">
                <a:solidFill>
                  <a:srgbClr val="000000"/>
                </a:solidFill>
                <a:latin typeface="Baskerville Old Face"/>
                <a:ea typeface="DejaVu Sans"/>
              </a:rPr>
              <a:t>i</a:t>
            </a:r>
            <a:r>
              <a:rPr b="0" lang="en-US" sz="4000" spc="-1" strike="noStrike">
                <a:solidFill>
                  <a:srgbClr val="000000"/>
                </a:solidFill>
                <a:latin typeface="Baskerville Old Face"/>
                <a:ea typeface="DejaVu Sans"/>
              </a:rPr>
              <a:t>o</a:t>
            </a:r>
            <a:r>
              <a:rPr b="0" lang="en-US" sz="4000" spc="-1" strike="noStrike">
                <a:solidFill>
                  <a:srgbClr val="000000"/>
                </a:solidFill>
                <a:latin typeface="Baskerville Old Face"/>
                <a:ea typeface="DejaVu Sans"/>
              </a:rPr>
              <a:t>n</a:t>
            </a:r>
            <a:r>
              <a:rPr b="0" lang="en-US" sz="4000" spc="-1" strike="noStrike">
                <a:solidFill>
                  <a:srgbClr val="000000"/>
                </a:solidFill>
                <a:latin typeface="Baskerville Old Face"/>
                <a:ea typeface="DejaVu Sans"/>
              </a:rPr>
              <a:t>a</a:t>
            </a:r>
            <a:r>
              <a:rPr b="0" lang="en-US" sz="4000" spc="-1" strike="noStrike">
                <a:solidFill>
                  <a:srgbClr val="000000"/>
                </a:solidFill>
                <a:latin typeface="Baskerville Old Face"/>
                <a:ea typeface="DejaVu Sans"/>
              </a:rPr>
              <a:t>l </a:t>
            </a:r>
            <a:r>
              <a:rPr b="0" lang="en-US" sz="4000" spc="-1" strike="noStrike">
                <a:solidFill>
                  <a:srgbClr val="000000"/>
                </a:solidFill>
                <a:latin typeface="Baskerville Old Face"/>
                <a:ea typeface="DejaVu Sans"/>
              </a:rPr>
              <a:t>M</a:t>
            </a:r>
            <a:r>
              <a:rPr b="0" lang="en-US" sz="4000" spc="-1" strike="noStrike">
                <a:solidFill>
                  <a:srgbClr val="000000"/>
                </a:solidFill>
                <a:latin typeface="Baskerville Old Face"/>
                <a:ea typeface="DejaVu Sans"/>
              </a:rPr>
              <a:t>R</a:t>
            </a:r>
            <a:r>
              <a:rPr b="0" lang="en-US" sz="4000" spc="-1" strike="noStrike">
                <a:solidFill>
                  <a:srgbClr val="000000"/>
                </a:solidFill>
                <a:latin typeface="Baskerville Old Face"/>
                <a:ea typeface="DejaVu Sans"/>
              </a:rPr>
              <a:t>I</a:t>
            </a:r>
            <a:r>
              <a:rPr b="0" lang="en-US" sz="4000" spc="-1" strike="noStrike">
                <a:solidFill>
                  <a:srgbClr val="000000"/>
                </a:solidFill>
                <a:latin typeface="Baskerville Old Face"/>
                <a:ea typeface="DejaVu Sans"/>
              </a:rPr>
              <a:t>.</a:t>
            </a:r>
            <a:r>
              <a:rPr b="0" lang="en-US" sz="4000" spc="-1" strike="noStrike">
                <a:solidFill>
                  <a:srgbClr val="000000"/>
                </a:solidFill>
                <a:latin typeface="Baskerville Old Face"/>
                <a:ea typeface="DejaVu Sans"/>
              </a:rPr>
              <a:t> </a:t>
            </a:r>
            <a:r>
              <a:rPr b="0" lang="en-US" sz="4000" spc="-1" strike="noStrike">
                <a:solidFill>
                  <a:srgbClr val="000000"/>
                </a:solidFill>
                <a:latin typeface="Baskerville Old Face"/>
                <a:ea typeface="DejaVu Sans"/>
              </a:rPr>
              <a:t>G</a:t>
            </a:r>
            <a:r>
              <a:rPr b="0" lang="en-US" sz="4000" spc="-1" strike="noStrike">
                <a:solidFill>
                  <a:srgbClr val="000000"/>
                </a:solidFill>
                <a:latin typeface="Baskerville Old Face"/>
                <a:ea typeface="DejaVu Sans"/>
              </a:rPr>
              <a:t>r</a:t>
            </a:r>
            <a:r>
              <a:rPr b="0" lang="en-US" sz="4000" spc="-1" strike="noStrike">
                <a:solidFill>
                  <a:srgbClr val="000000"/>
                </a:solidFill>
                <a:latin typeface="Baskerville Old Face"/>
                <a:ea typeface="DejaVu Sans"/>
              </a:rPr>
              <a:t>o</a:t>
            </a:r>
            <a:r>
              <a:rPr b="0" lang="en-US" sz="4000" spc="-1" strike="noStrike">
                <a:solidFill>
                  <a:srgbClr val="000000"/>
                </a:solidFill>
                <a:latin typeface="Baskerville Old Face"/>
                <a:ea typeface="DejaVu Sans"/>
              </a:rPr>
              <a:t>u</a:t>
            </a:r>
            <a:r>
              <a:rPr b="0" lang="en-US" sz="4000" spc="-1" strike="noStrike">
                <a:solidFill>
                  <a:srgbClr val="000000"/>
                </a:solidFill>
                <a:latin typeface="Baskerville Old Face"/>
                <a:ea typeface="DejaVu Sans"/>
              </a:rPr>
              <a:t>p</a:t>
            </a:r>
            <a:r>
              <a:rPr b="0" lang="en-US" sz="4000" spc="-1" strike="noStrike">
                <a:solidFill>
                  <a:srgbClr val="000000"/>
                </a:solidFill>
                <a:latin typeface="Baskerville Old Face"/>
                <a:ea typeface="DejaVu Sans"/>
              </a:rPr>
              <a:t>-</a:t>
            </a:r>
            <a:r>
              <a:rPr b="0" lang="en-US" sz="4000" spc="-1" strike="noStrike">
                <a:solidFill>
                  <a:srgbClr val="000000"/>
                </a:solidFill>
                <a:latin typeface="Baskerville Old Face"/>
                <a:ea typeface="DejaVu Sans"/>
              </a:rPr>
              <a:t>l</a:t>
            </a:r>
            <a:r>
              <a:rPr b="0" lang="en-US" sz="4000" spc="-1" strike="noStrike">
                <a:solidFill>
                  <a:srgbClr val="000000"/>
                </a:solidFill>
                <a:latin typeface="Baskerville Old Face"/>
                <a:ea typeface="DejaVu Sans"/>
              </a:rPr>
              <a:t>e</a:t>
            </a:r>
            <a:r>
              <a:rPr b="0" lang="en-US" sz="4000" spc="-1" strike="noStrike">
                <a:solidFill>
                  <a:srgbClr val="000000"/>
                </a:solidFill>
                <a:latin typeface="Baskerville Old Face"/>
                <a:ea typeface="DejaVu Sans"/>
              </a:rPr>
              <a:t>v</a:t>
            </a:r>
            <a:r>
              <a:rPr b="0" lang="en-US" sz="4000" spc="-1" strike="noStrike">
                <a:solidFill>
                  <a:srgbClr val="000000"/>
                </a:solidFill>
                <a:latin typeface="Baskerville Old Face"/>
                <a:ea typeface="DejaVu Sans"/>
              </a:rPr>
              <a:t>e</a:t>
            </a:r>
            <a:r>
              <a:rPr b="0" lang="en-US" sz="4000" spc="-1" strike="noStrike">
                <a:solidFill>
                  <a:srgbClr val="000000"/>
                </a:solidFill>
                <a:latin typeface="Baskerville Old Face"/>
                <a:ea typeface="DejaVu Sans"/>
              </a:rPr>
              <a:t>l </a:t>
            </a:r>
            <a:r>
              <a:rPr b="0" lang="en-US" sz="4000" spc="-1" strike="noStrike">
                <a:solidFill>
                  <a:srgbClr val="000000"/>
                </a:solidFill>
                <a:latin typeface="Baskerville Old Face"/>
                <a:ea typeface="DejaVu Sans"/>
              </a:rPr>
              <a:t>a</a:t>
            </a:r>
            <a:r>
              <a:rPr b="0" lang="en-US" sz="4000" spc="-1" strike="noStrike">
                <a:solidFill>
                  <a:srgbClr val="000000"/>
                </a:solidFill>
                <a:latin typeface="Baskerville Old Face"/>
                <a:ea typeface="DejaVu Sans"/>
              </a:rPr>
              <a:t>n</a:t>
            </a:r>
            <a:r>
              <a:rPr b="0" lang="en-US" sz="4000" spc="-1" strike="noStrike">
                <a:solidFill>
                  <a:srgbClr val="000000"/>
                </a:solidFill>
                <a:latin typeface="Baskerville Old Face"/>
                <a:ea typeface="DejaVu Sans"/>
              </a:rPr>
              <a:t>a</a:t>
            </a:r>
            <a:r>
              <a:rPr b="0" lang="en-US" sz="4000" spc="-1" strike="noStrike">
                <a:solidFill>
                  <a:srgbClr val="000000"/>
                </a:solidFill>
                <a:latin typeface="Baskerville Old Face"/>
                <a:ea typeface="DejaVu Sans"/>
              </a:rPr>
              <a:t>l</a:t>
            </a:r>
            <a:r>
              <a:rPr b="0" lang="en-US" sz="4000" spc="-1" strike="noStrike">
                <a:solidFill>
                  <a:srgbClr val="000000"/>
                </a:solidFill>
                <a:latin typeface="Baskerville Old Face"/>
                <a:ea typeface="DejaVu Sans"/>
              </a:rPr>
              <a:t>y</a:t>
            </a:r>
            <a:r>
              <a:rPr b="0" lang="en-US" sz="4000" spc="-1" strike="noStrike">
                <a:solidFill>
                  <a:srgbClr val="000000"/>
                </a:solidFill>
                <a:latin typeface="Baskerville Old Face"/>
                <a:ea typeface="DejaVu Sans"/>
              </a:rPr>
              <a:t>s</a:t>
            </a:r>
            <a:r>
              <a:rPr b="0" lang="en-US" sz="4000" spc="-1" strike="noStrike">
                <a:solidFill>
                  <a:srgbClr val="000000"/>
                </a:solidFill>
                <a:latin typeface="Baskerville Old Face"/>
                <a:ea typeface="DejaVu Sans"/>
              </a:rPr>
              <a:t>i</a:t>
            </a:r>
            <a:r>
              <a:rPr b="0" lang="en-US" sz="4000" spc="-1" strike="noStrike">
                <a:solidFill>
                  <a:srgbClr val="000000"/>
                </a:solidFill>
                <a:latin typeface="Baskerville Old Face"/>
                <a:ea typeface="DejaVu Sans"/>
              </a:rPr>
              <a:t>s</a:t>
            </a:r>
            <a:r>
              <a:rPr b="0" lang="en-US" sz="4000" spc="-1" strike="noStrike">
                <a:solidFill>
                  <a:srgbClr val="000000"/>
                </a:solidFill>
                <a:latin typeface="Baskerville Old Face"/>
                <a:ea typeface="DejaVu Sans"/>
              </a:rPr>
              <a:t>.</a:t>
            </a:r>
            <a:endParaRPr b="0" lang="en-US" sz="4000" spc="-1" strike="noStrike">
              <a:latin typeface="Arial"/>
            </a:endParaRPr>
          </a:p>
        </p:txBody>
      </p:sp>
      <p:sp>
        <p:nvSpPr>
          <p:cNvPr id="72" name="CustomShape 2"/>
          <p:cNvSpPr/>
          <p:nvPr/>
        </p:nvSpPr>
        <p:spPr>
          <a:xfrm>
            <a:off x="155520" y="-136440"/>
            <a:ext cx="284760" cy="284760"/>
          </a:xfrm>
          <a:prstGeom prst="rect">
            <a:avLst/>
          </a:prstGeom>
          <a:noFill/>
          <a:ln>
            <a:noFill/>
          </a:ln>
        </p:spPr>
        <p:style>
          <a:lnRef idx="0"/>
          <a:fillRef idx="0"/>
          <a:effectRef idx="0"/>
          <a:fontRef idx="minor"/>
        </p:style>
      </p:sp>
      <p:sp>
        <p:nvSpPr>
          <p:cNvPr id="73" name="CustomShape 3"/>
          <p:cNvSpPr/>
          <p:nvPr/>
        </p:nvSpPr>
        <p:spPr>
          <a:xfrm>
            <a:off x="155520" y="-136440"/>
            <a:ext cx="284760" cy="284760"/>
          </a:xfrm>
          <a:prstGeom prst="rect">
            <a:avLst/>
          </a:prstGeom>
          <a:noFill/>
          <a:ln>
            <a:noFill/>
          </a:ln>
        </p:spPr>
        <p:style>
          <a:lnRef idx="0"/>
          <a:fillRef idx="0"/>
          <a:effectRef idx="0"/>
          <a:fontRef idx="minor"/>
        </p:style>
      </p:sp>
      <p:sp>
        <p:nvSpPr>
          <p:cNvPr id="74" name="CustomShape 4"/>
          <p:cNvSpPr/>
          <p:nvPr/>
        </p:nvSpPr>
        <p:spPr>
          <a:xfrm>
            <a:off x="155520" y="-136440"/>
            <a:ext cx="284760" cy="284760"/>
          </a:xfrm>
          <a:prstGeom prst="rect">
            <a:avLst/>
          </a:prstGeom>
          <a:noFill/>
          <a:ln>
            <a:noFill/>
          </a:ln>
        </p:spPr>
        <p:style>
          <a:lnRef idx="0"/>
          <a:fillRef idx="0"/>
          <a:effectRef idx="0"/>
          <a:fontRef idx="minor"/>
        </p:style>
      </p:sp>
      <p:sp>
        <p:nvSpPr>
          <p:cNvPr id="75" name="CustomShape 5"/>
          <p:cNvSpPr/>
          <p:nvPr/>
        </p:nvSpPr>
        <p:spPr>
          <a:xfrm>
            <a:off x="155520" y="-136440"/>
            <a:ext cx="284760" cy="284760"/>
          </a:xfrm>
          <a:prstGeom prst="rect">
            <a:avLst/>
          </a:prstGeom>
          <a:noFill/>
          <a:ln>
            <a:noFill/>
          </a:ln>
        </p:spPr>
        <p:style>
          <a:lnRef idx="0"/>
          <a:fillRef idx="0"/>
          <a:effectRef idx="0"/>
          <a:fontRef idx="minor"/>
        </p:style>
      </p:sp>
      <p:sp>
        <p:nvSpPr>
          <p:cNvPr id="76" name="CustomShape 6"/>
          <p:cNvSpPr/>
          <p:nvPr/>
        </p:nvSpPr>
        <p:spPr>
          <a:xfrm>
            <a:off x="700560" y="1319040"/>
            <a:ext cx="83548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What are group-level analysis?</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Comparison with a (rather) equivalent process to understand the rationale of the steps that we have done.</a:t>
            </a:r>
            <a:endParaRPr b="0" lang="en-US" sz="1600" spc="-1" strike="noStrike">
              <a:latin typeface="Arial"/>
            </a:endParaRPr>
          </a:p>
        </p:txBody>
      </p:sp>
      <p:pic>
        <p:nvPicPr>
          <p:cNvPr id="77" name="Picture 4" descr=""/>
          <p:cNvPicPr/>
          <p:nvPr/>
        </p:nvPicPr>
        <p:blipFill>
          <a:blip r:embed="rId1"/>
          <a:stretch/>
        </p:blipFill>
        <p:spPr>
          <a:xfrm>
            <a:off x="6069960" y="2806560"/>
            <a:ext cx="807480" cy="800640"/>
          </a:xfrm>
          <a:prstGeom prst="rect">
            <a:avLst/>
          </a:prstGeom>
          <a:ln w="57240">
            <a:noFill/>
          </a:ln>
        </p:spPr>
      </p:pic>
      <p:sp>
        <p:nvSpPr>
          <p:cNvPr id="78" name="CustomShape 7"/>
          <p:cNvSpPr/>
          <p:nvPr/>
        </p:nvSpPr>
        <p:spPr>
          <a:xfrm>
            <a:off x="5191920" y="3141360"/>
            <a:ext cx="67392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Runs</a:t>
            </a:r>
            <a:endParaRPr b="0" lang="en-US" sz="1300" spc="-1" strike="noStrike">
              <a:latin typeface="Arial"/>
            </a:endParaRPr>
          </a:p>
        </p:txBody>
      </p:sp>
      <p:pic>
        <p:nvPicPr>
          <p:cNvPr id="79" name="Picture 4" descr=""/>
          <p:cNvPicPr/>
          <p:nvPr/>
        </p:nvPicPr>
        <p:blipFill>
          <a:blip r:embed="rId2"/>
          <a:stretch/>
        </p:blipFill>
        <p:spPr>
          <a:xfrm>
            <a:off x="8081640" y="2806560"/>
            <a:ext cx="807480" cy="800640"/>
          </a:xfrm>
          <a:prstGeom prst="rect">
            <a:avLst/>
          </a:prstGeom>
          <a:ln w="57240">
            <a:noFill/>
          </a:ln>
        </p:spPr>
      </p:pic>
      <p:pic>
        <p:nvPicPr>
          <p:cNvPr id="80" name="Picture 4" descr=""/>
          <p:cNvPicPr/>
          <p:nvPr/>
        </p:nvPicPr>
        <p:blipFill>
          <a:blip r:embed="rId3"/>
          <a:stretch/>
        </p:blipFill>
        <p:spPr>
          <a:xfrm>
            <a:off x="6070320" y="2806560"/>
            <a:ext cx="807480" cy="800640"/>
          </a:xfrm>
          <a:prstGeom prst="rect">
            <a:avLst/>
          </a:prstGeom>
          <a:ln w="57240">
            <a:noFill/>
          </a:ln>
        </p:spPr>
      </p:pic>
      <p:pic>
        <p:nvPicPr>
          <p:cNvPr id="81" name="Picture 4" descr=""/>
          <p:cNvPicPr/>
          <p:nvPr/>
        </p:nvPicPr>
        <p:blipFill>
          <a:blip r:embed="rId4"/>
          <a:stretch/>
        </p:blipFill>
        <p:spPr>
          <a:xfrm>
            <a:off x="7075800" y="2806560"/>
            <a:ext cx="807480" cy="800640"/>
          </a:xfrm>
          <a:prstGeom prst="rect">
            <a:avLst/>
          </a:prstGeom>
          <a:ln w="57240">
            <a:noFill/>
          </a:ln>
        </p:spPr>
      </p:pic>
      <p:sp>
        <p:nvSpPr>
          <p:cNvPr id="82" name="CustomShape 8"/>
          <p:cNvSpPr/>
          <p:nvPr/>
        </p:nvSpPr>
        <p:spPr>
          <a:xfrm>
            <a:off x="5191920" y="4260960"/>
            <a:ext cx="94824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Subjects</a:t>
            </a:r>
            <a:endParaRPr b="0" lang="en-US" sz="1300" spc="-1" strike="noStrike">
              <a:latin typeface="Arial"/>
            </a:endParaRPr>
          </a:p>
        </p:txBody>
      </p:sp>
      <p:sp>
        <p:nvSpPr>
          <p:cNvPr id="83" name="CustomShape 9"/>
          <p:cNvSpPr/>
          <p:nvPr/>
        </p:nvSpPr>
        <p:spPr>
          <a:xfrm>
            <a:off x="5191920" y="5258160"/>
            <a:ext cx="122256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Group</a:t>
            </a:r>
            <a:endParaRPr b="0" lang="en-US" sz="1300" spc="-1" strike="noStrike">
              <a:latin typeface="Arial"/>
            </a:endParaRPr>
          </a:p>
        </p:txBody>
      </p:sp>
      <p:pic>
        <p:nvPicPr>
          <p:cNvPr id="84" name="Picture 4" descr=""/>
          <p:cNvPicPr/>
          <p:nvPr/>
        </p:nvPicPr>
        <p:blipFill>
          <a:blip r:embed="rId5"/>
          <a:stretch/>
        </p:blipFill>
        <p:spPr>
          <a:xfrm>
            <a:off x="6054480" y="4178160"/>
            <a:ext cx="807480" cy="800640"/>
          </a:xfrm>
          <a:prstGeom prst="rect">
            <a:avLst/>
          </a:prstGeom>
          <a:ln w="57240">
            <a:noFill/>
          </a:ln>
        </p:spPr>
      </p:pic>
      <p:sp>
        <p:nvSpPr>
          <p:cNvPr id="85" name="Line 10"/>
          <p:cNvSpPr/>
          <p:nvPr/>
        </p:nvSpPr>
        <p:spPr>
          <a:xfrm flipH="1">
            <a:off x="6420240" y="3607200"/>
            <a:ext cx="182880" cy="570960"/>
          </a:xfrm>
          <a:prstGeom prst="line">
            <a:avLst/>
          </a:prstGeom>
          <a:ln>
            <a:solidFill>
              <a:srgbClr val="000000"/>
            </a:solidFill>
          </a:ln>
        </p:spPr>
        <p:style>
          <a:lnRef idx="0"/>
          <a:fillRef idx="0"/>
          <a:effectRef idx="0"/>
          <a:fontRef idx="minor"/>
        </p:style>
      </p:sp>
      <p:sp>
        <p:nvSpPr>
          <p:cNvPr id="86" name="Line 11"/>
          <p:cNvSpPr/>
          <p:nvPr/>
        </p:nvSpPr>
        <p:spPr>
          <a:xfrm flipH="1">
            <a:off x="6420240" y="3515760"/>
            <a:ext cx="1188720" cy="662400"/>
          </a:xfrm>
          <a:prstGeom prst="line">
            <a:avLst/>
          </a:prstGeom>
          <a:ln>
            <a:solidFill>
              <a:srgbClr val="000000"/>
            </a:solidFill>
          </a:ln>
        </p:spPr>
        <p:style>
          <a:lnRef idx="0"/>
          <a:fillRef idx="0"/>
          <a:effectRef idx="0"/>
          <a:fontRef idx="minor"/>
        </p:style>
      </p:sp>
      <p:sp>
        <p:nvSpPr>
          <p:cNvPr id="87" name="Line 12"/>
          <p:cNvSpPr/>
          <p:nvPr/>
        </p:nvSpPr>
        <p:spPr>
          <a:xfrm flipH="1">
            <a:off x="6420240" y="3607200"/>
            <a:ext cx="2194560" cy="570960"/>
          </a:xfrm>
          <a:prstGeom prst="line">
            <a:avLst/>
          </a:prstGeom>
          <a:ln>
            <a:solidFill>
              <a:srgbClr val="000000"/>
            </a:solidFill>
          </a:ln>
        </p:spPr>
        <p:style>
          <a:lnRef idx="0"/>
          <a:fillRef idx="0"/>
          <a:effectRef idx="0"/>
          <a:fontRef idx="minor"/>
        </p:style>
      </p:sp>
      <p:sp>
        <p:nvSpPr>
          <p:cNvPr id="88" name="CustomShape 13"/>
          <p:cNvSpPr/>
          <p:nvPr/>
        </p:nvSpPr>
        <p:spPr>
          <a:xfrm>
            <a:off x="6899760" y="4338720"/>
            <a:ext cx="6400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a:t>
            </a:r>
            <a:endParaRPr b="0" lang="en-US" sz="1600" spc="-1" strike="noStrike">
              <a:latin typeface="Arial"/>
            </a:endParaRPr>
          </a:p>
        </p:txBody>
      </p:sp>
      <p:pic>
        <p:nvPicPr>
          <p:cNvPr id="89" name="Picture 4" descr=""/>
          <p:cNvPicPr/>
          <p:nvPr/>
        </p:nvPicPr>
        <p:blipFill>
          <a:blip r:embed="rId6"/>
          <a:stretch/>
        </p:blipFill>
        <p:spPr>
          <a:xfrm>
            <a:off x="7411320" y="4178160"/>
            <a:ext cx="807480" cy="800640"/>
          </a:xfrm>
          <a:prstGeom prst="rect">
            <a:avLst/>
          </a:prstGeom>
          <a:ln w="57240">
            <a:noFill/>
          </a:ln>
        </p:spPr>
      </p:pic>
      <p:pic>
        <p:nvPicPr>
          <p:cNvPr id="90" name="Picture 4" descr=""/>
          <p:cNvPicPr/>
          <p:nvPr/>
        </p:nvPicPr>
        <p:blipFill>
          <a:blip r:embed="rId7"/>
          <a:stretch/>
        </p:blipFill>
        <p:spPr>
          <a:xfrm>
            <a:off x="6054480" y="5458320"/>
            <a:ext cx="807480" cy="800640"/>
          </a:xfrm>
          <a:prstGeom prst="rect">
            <a:avLst/>
          </a:prstGeom>
          <a:ln w="57240">
            <a:noFill/>
          </a:ln>
        </p:spPr>
      </p:pic>
      <p:sp>
        <p:nvSpPr>
          <p:cNvPr id="91" name="Line 14"/>
          <p:cNvSpPr/>
          <p:nvPr/>
        </p:nvSpPr>
        <p:spPr>
          <a:xfrm flipH="1">
            <a:off x="6328800" y="4956480"/>
            <a:ext cx="182880" cy="570960"/>
          </a:xfrm>
          <a:prstGeom prst="line">
            <a:avLst/>
          </a:prstGeom>
          <a:ln>
            <a:solidFill>
              <a:srgbClr val="000000"/>
            </a:solidFill>
          </a:ln>
        </p:spPr>
        <p:style>
          <a:lnRef idx="0"/>
          <a:fillRef idx="0"/>
          <a:effectRef idx="0"/>
          <a:fontRef idx="minor"/>
        </p:style>
      </p:sp>
      <p:sp>
        <p:nvSpPr>
          <p:cNvPr id="92" name="Line 15"/>
          <p:cNvSpPr/>
          <p:nvPr/>
        </p:nvSpPr>
        <p:spPr>
          <a:xfrm flipH="1">
            <a:off x="6328800" y="4978800"/>
            <a:ext cx="1280160" cy="548640"/>
          </a:xfrm>
          <a:prstGeom prst="line">
            <a:avLst/>
          </a:prstGeom>
          <a:ln>
            <a:solidFill>
              <a:srgbClr val="000000"/>
            </a:solidFill>
          </a:ln>
        </p:spPr>
        <p:style>
          <a:lnRef idx="0"/>
          <a:fillRef idx="0"/>
          <a:effectRef idx="0"/>
          <a:fontRef idx="minor"/>
        </p:style>
      </p:sp>
      <p:sp>
        <p:nvSpPr>
          <p:cNvPr id="93" name="CustomShape 16"/>
          <p:cNvSpPr/>
          <p:nvPr/>
        </p:nvSpPr>
        <p:spPr>
          <a:xfrm>
            <a:off x="8277120" y="4338720"/>
            <a:ext cx="6400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a:t>
            </a:r>
            <a:endParaRPr b="0" lang="en-US" sz="1600" spc="-1" strike="noStrike">
              <a:latin typeface="Arial"/>
            </a:endParaRPr>
          </a:p>
        </p:txBody>
      </p:sp>
      <p:pic>
        <p:nvPicPr>
          <p:cNvPr id="94" name="Picture 4" descr=""/>
          <p:cNvPicPr/>
          <p:nvPr/>
        </p:nvPicPr>
        <p:blipFill>
          <a:blip r:embed="rId8"/>
          <a:stretch/>
        </p:blipFill>
        <p:spPr>
          <a:xfrm>
            <a:off x="8788680" y="4178160"/>
            <a:ext cx="807480" cy="800640"/>
          </a:xfrm>
          <a:prstGeom prst="rect">
            <a:avLst/>
          </a:prstGeom>
          <a:ln w="57240">
            <a:noFill/>
          </a:ln>
        </p:spPr>
      </p:pic>
      <p:sp>
        <p:nvSpPr>
          <p:cNvPr id="95" name="Line 17"/>
          <p:cNvSpPr/>
          <p:nvPr/>
        </p:nvSpPr>
        <p:spPr>
          <a:xfrm flipH="1">
            <a:off x="6328800" y="4978800"/>
            <a:ext cx="2651760" cy="548640"/>
          </a:xfrm>
          <a:prstGeom prst="line">
            <a:avLst/>
          </a:prstGeom>
          <a:ln>
            <a:solidFill>
              <a:srgbClr val="000000"/>
            </a:solidFill>
          </a:ln>
        </p:spPr>
        <p:style>
          <a:lnRef idx="0"/>
          <a:fillRef idx="0"/>
          <a:effectRef idx="0"/>
          <a:fontRef idx="minor"/>
        </p:style>
      </p:sp>
      <p:sp>
        <p:nvSpPr>
          <p:cNvPr id="96" name="CustomShape 18"/>
          <p:cNvSpPr/>
          <p:nvPr/>
        </p:nvSpPr>
        <p:spPr>
          <a:xfrm>
            <a:off x="678960" y="3080880"/>
            <a:ext cx="67392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Trials</a:t>
            </a:r>
            <a:endParaRPr b="0" lang="en-US" sz="1300" spc="-1" strike="noStrike">
              <a:latin typeface="Arial"/>
            </a:endParaRPr>
          </a:p>
        </p:txBody>
      </p:sp>
      <p:sp>
        <p:nvSpPr>
          <p:cNvPr id="97" name="CustomShape 19"/>
          <p:cNvSpPr/>
          <p:nvPr/>
        </p:nvSpPr>
        <p:spPr>
          <a:xfrm>
            <a:off x="678960" y="4109040"/>
            <a:ext cx="94824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Subjects</a:t>
            </a:r>
            <a:endParaRPr b="0" lang="en-US" sz="1300" spc="-1" strike="noStrike">
              <a:latin typeface="Arial"/>
            </a:endParaRPr>
          </a:p>
        </p:txBody>
      </p:sp>
      <p:sp>
        <p:nvSpPr>
          <p:cNvPr id="98" name="CustomShape 20"/>
          <p:cNvSpPr/>
          <p:nvPr/>
        </p:nvSpPr>
        <p:spPr>
          <a:xfrm>
            <a:off x="678960" y="5106240"/>
            <a:ext cx="122256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Group</a:t>
            </a:r>
            <a:endParaRPr b="0" lang="en-US" sz="1300" spc="-1" strike="noStrike">
              <a:latin typeface="Arial"/>
            </a:endParaRPr>
          </a:p>
        </p:txBody>
      </p:sp>
      <p:sp>
        <p:nvSpPr>
          <p:cNvPr id="99" name="Line 21"/>
          <p:cNvSpPr/>
          <p:nvPr/>
        </p:nvSpPr>
        <p:spPr>
          <a:xfrm flipH="1">
            <a:off x="1867680" y="3355200"/>
            <a:ext cx="182880" cy="768240"/>
          </a:xfrm>
          <a:prstGeom prst="line">
            <a:avLst/>
          </a:prstGeom>
          <a:ln>
            <a:solidFill>
              <a:srgbClr val="000000"/>
            </a:solidFill>
          </a:ln>
        </p:spPr>
        <p:style>
          <a:lnRef idx="0"/>
          <a:fillRef idx="0"/>
          <a:effectRef idx="0"/>
          <a:fontRef idx="minor"/>
        </p:style>
      </p:sp>
      <p:sp>
        <p:nvSpPr>
          <p:cNvPr id="100" name="Line 22"/>
          <p:cNvSpPr/>
          <p:nvPr/>
        </p:nvSpPr>
        <p:spPr>
          <a:xfrm flipH="1">
            <a:off x="1684800" y="4361040"/>
            <a:ext cx="274320" cy="806040"/>
          </a:xfrm>
          <a:prstGeom prst="line">
            <a:avLst/>
          </a:prstGeom>
          <a:ln>
            <a:solidFill>
              <a:srgbClr val="000000"/>
            </a:solidFill>
          </a:ln>
        </p:spPr>
        <p:style>
          <a:lnRef idx="0"/>
          <a:fillRef idx="0"/>
          <a:effectRef idx="0"/>
          <a:fontRef idx="minor"/>
        </p:style>
      </p:sp>
      <p:pic>
        <p:nvPicPr>
          <p:cNvPr id="101" name="" descr=""/>
          <p:cNvPicPr/>
          <p:nvPr/>
        </p:nvPicPr>
        <p:blipFill>
          <a:blip r:embed="rId9"/>
          <a:srcRect l="0" t="0" r="26142" b="0"/>
          <a:stretch/>
        </p:blipFill>
        <p:spPr>
          <a:xfrm>
            <a:off x="1593360" y="3146040"/>
            <a:ext cx="3291480" cy="209160"/>
          </a:xfrm>
          <a:prstGeom prst="rect">
            <a:avLst/>
          </a:prstGeom>
          <a:ln>
            <a:noFill/>
          </a:ln>
        </p:spPr>
      </p:pic>
      <p:pic>
        <p:nvPicPr>
          <p:cNvPr id="102" name="" descr=""/>
          <p:cNvPicPr/>
          <p:nvPr/>
        </p:nvPicPr>
        <p:blipFill>
          <a:blip r:embed="rId10"/>
          <a:stretch/>
        </p:blipFill>
        <p:spPr>
          <a:xfrm>
            <a:off x="1572840" y="4123440"/>
            <a:ext cx="752040" cy="237600"/>
          </a:xfrm>
          <a:prstGeom prst="rect">
            <a:avLst/>
          </a:prstGeom>
          <a:ln>
            <a:noFill/>
          </a:ln>
        </p:spPr>
      </p:pic>
      <p:pic>
        <p:nvPicPr>
          <p:cNvPr id="103" name="" descr=""/>
          <p:cNvPicPr/>
          <p:nvPr/>
        </p:nvPicPr>
        <p:blipFill>
          <a:blip r:embed="rId11"/>
          <a:stretch/>
        </p:blipFill>
        <p:spPr>
          <a:xfrm>
            <a:off x="1410480" y="5167080"/>
            <a:ext cx="732960" cy="199800"/>
          </a:xfrm>
          <a:prstGeom prst="rect">
            <a:avLst/>
          </a:prstGeom>
          <a:ln>
            <a:noFill/>
          </a:ln>
        </p:spPr>
      </p:pic>
      <p:sp>
        <p:nvSpPr>
          <p:cNvPr id="104" name="CustomShape 23"/>
          <p:cNvSpPr/>
          <p:nvPr/>
        </p:nvSpPr>
        <p:spPr>
          <a:xfrm>
            <a:off x="2291760" y="4086720"/>
            <a:ext cx="6400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a:t>
            </a:r>
            <a:endParaRPr b="0" lang="en-US" sz="1600" spc="-1" strike="noStrike">
              <a:latin typeface="Arial"/>
            </a:endParaRPr>
          </a:p>
        </p:txBody>
      </p:sp>
      <p:sp>
        <p:nvSpPr>
          <p:cNvPr id="105" name="CustomShape 24"/>
          <p:cNvSpPr/>
          <p:nvPr/>
        </p:nvSpPr>
        <p:spPr>
          <a:xfrm>
            <a:off x="3466800" y="4086720"/>
            <a:ext cx="6400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a:t>
            </a:r>
            <a:endParaRPr b="0" lang="en-US" sz="1600" spc="-1" strike="noStrike">
              <a:latin typeface="Arial"/>
            </a:endParaRPr>
          </a:p>
        </p:txBody>
      </p:sp>
      <p:pic>
        <p:nvPicPr>
          <p:cNvPr id="106" name="" descr=""/>
          <p:cNvPicPr/>
          <p:nvPr/>
        </p:nvPicPr>
        <p:blipFill>
          <a:blip r:embed="rId12"/>
          <a:stretch/>
        </p:blipFill>
        <p:spPr>
          <a:xfrm>
            <a:off x="2768400" y="4113720"/>
            <a:ext cx="732960" cy="247320"/>
          </a:xfrm>
          <a:prstGeom prst="rect">
            <a:avLst/>
          </a:prstGeom>
          <a:ln>
            <a:noFill/>
          </a:ln>
        </p:spPr>
      </p:pic>
      <p:pic>
        <p:nvPicPr>
          <p:cNvPr id="107" name="" descr=""/>
          <p:cNvPicPr/>
          <p:nvPr/>
        </p:nvPicPr>
        <p:blipFill>
          <a:blip r:embed="rId13"/>
          <a:stretch/>
        </p:blipFill>
        <p:spPr>
          <a:xfrm>
            <a:off x="3960720" y="4131360"/>
            <a:ext cx="694800" cy="218880"/>
          </a:xfrm>
          <a:prstGeom prst="rect">
            <a:avLst/>
          </a:prstGeom>
          <a:ln>
            <a:noFill/>
          </a:ln>
        </p:spPr>
      </p:pic>
      <p:sp>
        <p:nvSpPr>
          <p:cNvPr id="108" name="Line 25"/>
          <p:cNvSpPr/>
          <p:nvPr/>
        </p:nvSpPr>
        <p:spPr>
          <a:xfrm flipH="1">
            <a:off x="1867680" y="3355200"/>
            <a:ext cx="731520" cy="768240"/>
          </a:xfrm>
          <a:prstGeom prst="line">
            <a:avLst/>
          </a:prstGeom>
          <a:ln>
            <a:solidFill>
              <a:srgbClr val="000000"/>
            </a:solidFill>
          </a:ln>
        </p:spPr>
        <p:style>
          <a:lnRef idx="0"/>
          <a:fillRef idx="0"/>
          <a:effectRef idx="0"/>
          <a:fontRef idx="minor"/>
        </p:style>
      </p:sp>
      <p:sp>
        <p:nvSpPr>
          <p:cNvPr id="109" name="Line 26"/>
          <p:cNvSpPr/>
          <p:nvPr/>
        </p:nvSpPr>
        <p:spPr>
          <a:xfrm flipH="1">
            <a:off x="1867680" y="3355200"/>
            <a:ext cx="1371600" cy="768240"/>
          </a:xfrm>
          <a:prstGeom prst="line">
            <a:avLst/>
          </a:prstGeom>
          <a:ln>
            <a:solidFill>
              <a:srgbClr val="000000"/>
            </a:solidFill>
          </a:ln>
        </p:spPr>
        <p:style>
          <a:lnRef idx="0"/>
          <a:fillRef idx="0"/>
          <a:effectRef idx="0"/>
          <a:fontRef idx="minor"/>
        </p:style>
      </p:sp>
      <p:sp>
        <p:nvSpPr>
          <p:cNvPr id="110" name="Line 27"/>
          <p:cNvSpPr/>
          <p:nvPr/>
        </p:nvSpPr>
        <p:spPr>
          <a:xfrm flipH="1">
            <a:off x="1867680" y="3355200"/>
            <a:ext cx="1920240" cy="768240"/>
          </a:xfrm>
          <a:prstGeom prst="line">
            <a:avLst/>
          </a:prstGeom>
          <a:ln>
            <a:solidFill>
              <a:srgbClr val="000000"/>
            </a:solidFill>
          </a:ln>
        </p:spPr>
        <p:style>
          <a:lnRef idx="0"/>
          <a:fillRef idx="0"/>
          <a:effectRef idx="0"/>
          <a:fontRef idx="minor"/>
        </p:style>
      </p:sp>
      <p:sp>
        <p:nvSpPr>
          <p:cNvPr id="111" name="Line 28"/>
          <p:cNvSpPr/>
          <p:nvPr/>
        </p:nvSpPr>
        <p:spPr>
          <a:xfrm flipH="1">
            <a:off x="1867680" y="3355200"/>
            <a:ext cx="2560320" cy="768240"/>
          </a:xfrm>
          <a:prstGeom prst="line">
            <a:avLst/>
          </a:prstGeom>
          <a:ln>
            <a:solidFill>
              <a:srgbClr val="000000"/>
            </a:solidFill>
          </a:ln>
        </p:spPr>
        <p:style>
          <a:lnRef idx="0"/>
          <a:fillRef idx="0"/>
          <a:effectRef idx="0"/>
          <a:fontRef idx="minor"/>
        </p:style>
      </p:sp>
      <p:sp>
        <p:nvSpPr>
          <p:cNvPr id="112" name="Line 29"/>
          <p:cNvSpPr/>
          <p:nvPr/>
        </p:nvSpPr>
        <p:spPr>
          <a:xfrm flipH="1">
            <a:off x="1684800" y="4350240"/>
            <a:ext cx="1463040" cy="817200"/>
          </a:xfrm>
          <a:prstGeom prst="line">
            <a:avLst/>
          </a:prstGeom>
          <a:ln>
            <a:solidFill>
              <a:srgbClr val="000000"/>
            </a:solidFill>
          </a:ln>
        </p:spPr>
        <p:style>
          <a:lnRef idx="0"/>
          <a:fillRef idx="0"/>
          <a:effectRef idx="0"/>
          <a:fontRef idx="minor"/>
        </p:style>
      </p:sp>
      <p:sp>
        <p:nvSpPr>
          <p:cNvPr id="113" name="Line 30"/>
          <p:cNvSpPr/>
          <p:nvPr/>
        </p:nvSpPr>
        <p:spPr>
          <a:xfrm flipH="1">
            <a:off x="1684800" y="4350240"/>
            <a:ext cx="2560320" cy="817200"/>
          </a:xfrm>
          <a:prstGeom prst="line">
            <a:avLst/>
          </a:prstGeom>
          <a:ln>
            <a:solidFill>
              <a:srgbClr val="000000"/>
            </a:solidFill>
          </a:ln>
        </p:spPr>
        <p:style>
          <a:lnRef idx="0"/>
          <a:fillRef idx="0"/>
          <a:effectRef idx="0"/>
          <a:fontRef idx="minor"/>
        </p:style>
      </p:sp>
      <p:sp>
        <p:nvSpPr>
          <p:cNvPr id="114" name="CustomShape 31"/>
          <p:cNvSpPr/>
          <p:nvPr/>
        </p:nvSpPr>
        <p:spPr>
          <a:xfrm>
            <a:off x="5137920" y="2286000"/>
            <a:ext cx="681120" cy="457200"/>
          </a:xfrm>
          <a:prstGeom prst="rect">
            <a:avLst/>
          </a:prstGeom>
          <a:solidFill>
            <a:srgbClr val="fffffe"/>
          </a:solid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f</a:t>
            </a:r>
            <a:r>
              <a:rPr b="0" lang="en-US" sz="1600" spc="-1" strike="noStrike">
                <a:solidFill>
                  <a:srgbClr val="000000"/>
                </a:solidFill>
                <a:latin typeface="Calibri"/>
                <a:ea typeface="DejaVu Sans"/>
              </a:rPr>
              <a:t>M</a:t>
            </a:r>
            <a:r>
              <a:rPr b="0" lang="en-US" sz="1600" spc="-1" strike="noStrike">
                <a:solidFill>
                  <a:srgbClr val="000000"/>
                </a:solidFill>
                <a:latin typeface="Calibri"/>
                <a:ea typeface="DejaVu Sans"/>
              </a:rPr>
              <a:t>R</a:t>
            </a:r>
            <a:r>
              <a:rPr b="0" lang="en-US" sz="1600" spc="-1" strike="noStrike">
                <a:solidFill>
                  <a:srgbClr val="000000"/>
                </a:solidFill>
                <a:latin typeface="Calibri"/>
                <a:ea typeface="DejaVu Sans"/>
              </a:rPr>
              <a:t>I</a:t>
            </a:r>
            <a:endParaRPr b="0" lang="en-US" sz="1600" spc="-1" strike="noStrike">
              <a:latin typeface="Arial"/>
            </a:endParaRPr>
          </a:p>
        </p:txBody>
      </p:sp>
      <p:sp>
        <p:nvSpPr>
          <p:cNvPr id="115" name="CustomShape 32"/>
          <p:cNvSpPr/>
          <p:nvPr/>
        </p:nvSpPr>
        <p:spPr>
          <a:xfrm>
            <a:off x="731520" y="2244240"/>
            <a:ext cx="1371600" cy="457200"/>
          </a:xfrm>
          <a:prstGeom prst="rect">
            <a:avLst/>
          </a:prstGeom>
          <a:solidFill>
            <a:srgbClr val="fffffe"/>
          </a:solid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B</a:t>
            </a:r>
            <a:r>
              <a:rPr b="0" lang="en-US" sz="1600" spc="-1" strike="noStrike">
                <a:solidFill>
                  <a:srgbClr val="000000"/>
                </a:solidFill>
                <a:latin typeface="Calibri"/>
                <a:ea typeface="DejaVu Sans"/>
              </a:rPr>
              <a:t>e</a:t>
            </a:r>
            <a:r>
              <a:rPr b="0" lang="en-US" sz="1600" spc="-1" strike="noStrike">
                <a:solidFill>
                  <a:srgbClr val="000000"/>
                </a:solidFill>
                <a:latin typeface="Calibri"/>
                <a:ea typeface="DejaVu Sans"/>
              </a:rPr>
              <a:t>h</a:t>
            </a:r>
            <a:r>
              <a:rPr b="0" lang="en-US" sz="1600" spc="-1" strike="noStrike">
                <a:solidFill>
                  <a:srgbClr val="000000"/>
                </a:solidFill>
                <a:latin typeface="Calibri"/>
                <a:ea typeface="DejaVu Sans"/>
              </a:rPr>
              <a:t>a</a:t>
            </a:r>
            <a:r>
              <a:rPr b="0" lang="en-US" sz="1600" spc="-1" strike="noStrike">
                <a:solidFill>
                  <a:srgbClr val="000000"/>
                </a:solidFill>
                <a:latin typeface="Calibri"/>
                <a:ea typeface="DejaVu Sans"/>
              </a:rPr>
              <a:t>v</a:t>
            </a:r>
            <a:r>
              <a:rPr b="0" lang="en-US" sz="1600" spc="-1" strike="noStrike">
                <a:solidFill>
                  <a:srgbClr val="000000"/>
                </a:solidFill>
                <a:latin typeface="Calibri"/>
                <a:ea typeface="DejaVu Sans"/>
              </a:rPr>
              <a:t>i</a:t>
            </a:r>
            <a:r>
              <a:rPr b="0" lang="en-US" sz="1600" spc="-1" strike="noStrike">
                <a:solidFill>
                  <a:srgbClr val="000000"/>
                </a:solidFill>
                <a:latin typeface="Calibri"/>
                <a:ea typeface="DejaVu Sans"/>
              </a:rPr>
              <a:t>o</a:t>
            </a:r>
            <a:r>
              <a:rPr b="0" lang="en-US" sz="1600" spc="-1" strike="noStrike">
                <a:solidFill>
                  <a:srgbClr val="000000"/>
                </a:solidFill>
                <a:latin typeface="Calibri"/>
                <a:ea typeface="DejaVu Sans"/>
              </a:rPr>
              <a:t>r</a:t>
            </a:r>
            <a:r>
              <a:rPr b="0" lang="en-US" sz="1600" spc="-1" strike="noStrike">
                <a:solidFill>
                  <a:srgbClr val="000000"/>
                </a:solidFill>
                <a:latin typeface="Calibri"/>
                <a:ea typeface="DejaVu Sans"/>
              </a:rPr>
              <a:t>a</a:t>
            </a:r>
            <a:r>
              <a:rPr b="0" lang="en-US" sz="1600" spc="-1" strike="noStrike">
                <a:solidFill>
                  <a:srgbClr val="000000"/>
                </a:solidFill>
                <a:latin typeface="Calibri"/>
                <a:ea typeface="DejaVu Sans"/>
              </a:rPr>
              <a:t>l</a:t>
            </a:r>
            <a:endParaRPr b="0" lang="en-US" sz="1600" spc="-1" strike="noStrike">
              <a:latin typeface="Arial"/>
            </a:endParaRPr>
          </a:p>
        </p:txBody>
      </p:sp>
      <p:pic>
        <p:nvPicPr>
          <p:cNvPr id="116" name="Picture 4" descr=""/>
          <p:cNvPicPr/>
          <p:nvPr/>
        </p:nvPicPr>
        <p:blipFill>
          <a:blip r:embed="rId14"/>
          <a:stretch/>
        </p:blipFill>
        <p:spPr>
          <a:xfrm>
            <a:off x="9126360" y="2801520"/>
            <a:ext cx="807480" cy="800640"/>
          </a:xfrm>
          <a:prstGeom prst="rect">
            <a:avLst/>
          </a:prstGeom>
          <a:ln w="57240">
            <a:noFill/>
          </a:ln>
        </p:spPr>
      </p:pic>
      <p:sp>
        <p:nvSpPr>
          <p:cNvPr id="117" name="Line 33"/>
          <p:cNvSpPr/>
          <p:nvPr/>
        </p:nvSpPr>
        <p:spPr>
          <a:xfrm flipH="1">
            <a:off x="6420240" y="3566160"/>
            <a:ext cx="3056400" cy="612000"/>
          </a:xfrm>
          <a:prstGeom prst="line">
            <a:avLst/>
          </a:prstGeom>
          <a:ln>
            <a:solidFill>
              <a:srgbClr val="000000"/>
            </a:solidFill>
          </a:ln>
        </p:spPr>
        <p:style>
          <a:lnRef idx="0"/>
          <a:fillRef idx="0"/>
          <a:effectRef idx="0"/>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571680" y="0"/>
            <a:ext cx="912096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a:t>
            </a:r>
            <a:r>
              <a:rPr b="0" lang="en-US" sz="4000" spc="-1" strike="noStrike">
                <a:solidFill>
                  <a:srgbClr val="000000"/>
                </a:solidFill>
                <a:latin typeface="Baskerville Old Face"/>
                <a:ea typeface="DejaVu Sans"/>
              </a:rPr>
              <a:t>ctio</a:t>
            </a:r>
            <a:r>
              <a:rPr b="0" lang="en-US" sz="4000" spc="-1" strike="noStrike">
                <a:solidFill>
                  <a:srgbClr val="000000"/>
                </a:solidFill>
                <a:latin typeface="Baskerville Old Face"/>
                <a:ea typeface="DejaVu Sans"/>
              </a:rPr>
              <a:t>nal </a:t>
            </a:r>
            <a:r>
              <a:rPr b="0" lang="en-US" sz="4000" spc="-1" strike="noStrike">
                <a:solidFill>
                  <a:srgbClr val="000000"/>
                </a:solidFill>
                <a:latin typeface="Baskerville Old Face"/>
                <a:ea typeface="DejaVu Sans"/>
              </a:rPr>
              <a:t>MRI</a:t>
            </a:r>
            <a:r>
              <a:rPr b="0" lang="en-US" sz="4000" spc="-1" strike="noStrike">
                <a:solidFill>
                  <a:srgbClr val="000000"/>
                </a:solidFill>
                <a:latin typeface="Baskerville Old Face"/>
                <a:ea typeface="DejaVu Sans"/>
              </a:rPr>
              <a:t>. </a:t>
            </a:r>
            <a:r>
              <a:rPr b="0" lang="en-US" sz="4000" spc="-1" strike="noStrike">
                <a:solidFill>
                  <a:srgbClr val="000000"/>
                </a:solidFill>
                <a:latin typeface="Baskerville Old Face"/>
                <a:ea typeface="DejaVu Sans"/>
              </a:rPr>
              <a:t>Gro</a:t>
            </a:r>
            <a:r>
              <a:rPr b="0" lang="en-US" sz="4000" spc="-1" strike="noStrike">
                <a:solidFill>
                  <a:srgbClr val="000000"/>
                </a:solidFill>
                <a:latin typeface="Baskerville Old Face"/>
                <a:ea typeface="DejaVu Sans"/>
              </a:rPr>
              <a:t>up-</a:t>
            </a:r>
            <a:r>
              <a:rPr b="0" lang="en-US" sz="4000" spc="-1" strike="noStrike">
                <a:solidFill>
                  <a:srgbClr val="000000"/>
                </a:solidFill>
                <a:latin typeface="Baskerville Old Face"/>
                <a:ea typeface="DejaVu Sans"/>
              </a:rPr>
              <a:t>lev</a:t>
            </a:r>
            <a:r>
              <a:rPr b="0" lang="en-US" sz="4000" spc="-1" strike="noStrike">
                <a:solidFill>
                  <a:srgbClr val="000000"/>
                </a:solidFill>
                <a:latin typeface="Baskerville Old Face"/>
                <a:ea typeface="DejaVu Sans"/>
              </a:rPr>
              <a:t>el </a:t>
            </a:r>
            <a:r>
              <a:rPr b="0" lang="en-US" sz="4000" spc="-1" strike="noStrike">
                <a:solidFill>
                  <a:srgbClr val="000000"/>
                </a:solidFill>
                <a:latin typeface="Baskerville Old Face"/>
                <a:ea typeface="DejaVu Sans"/>
              </a:rPr>
              <a:t>ana</a:t>
            </a:r>
            <a:r>
              <a:rPr b="0" lang="en-US" sz="4000" spc="-1" strike="noStrike">
                <a:solidFill>
                  <a:srgbClr val="000000"/>
                </a:solidFill>
                <a:latin typeface="Baskerville Old Face"/>
                <a:ea typeface="DejaVu Sans"/>
              </a:rPr>
              <a:t>lysi</a:t>
            </a:r>
            <a:r>
              <a:rPr b="0" lang="en-US" sz="4000" spc="-1" strike="noStrike">
                <a:solidFill>
                  <a:srgbClr val="000000"/>
                </a:solidFill>
                <a:latin typeface="Baskerville Old Face"/>
                <a:ea typeface="DejaVu Sans"/>
              </a:rPr>
              <a:t>s.</a:t>
            </a:r>
            <a:endParaRPr b="0" lang="en-US" sz="4000" spc="-1" strike="noStrike">
              <a:latin typeface="Arial"/>
            </a:endParaRPr>
          </a:p>
        </p:txBody>
      </p:sp>
      <p:sp>
        <p:nvSpPr>
          <p:cNvPr id="119" name="CustomShape 2"/>
          <p:cNvSpPr/>
          <p:nvPr/>
        </p:nvSpPr>
        <p:spPr>
          <a:xfrm>
            <a:off x="155520" y="-136440"/>
            <a:ext cx="284760" cy="284760"/>
          </a:xfrm>
          <a:prstGeom prst="rect">
            <a:avLst/>
          </a:prstGeom>
          <a:noFill/>
          <a:ln>
            <a:noFill/>
          </a:ln>
        </p:spPr>
        <p:style>
          <a:lnRef idx="0"/>
          <a:fillRef idx="0"/>
          <a:effectRef idx="0"/>
          <a:fontRef idx="minor"/>
        </p:style>
      </p:sp>
      <p:sp>
        <p:nvSpPr>
          <p:cNvPr id="120" name="CustomShape 3"/>
          <p:cNvSpPr/>
          <p:nvPr/>
        </p:nvSpPr>
        <p:spPr>
          <a:xfrm>
            <a:off x="155520" y="-136440"/>
            <a:ext cx="284760" cy="284760"/>
          </a:xfrm>
          <a:prstGeom prst="rect">
            <a:avLst/>
          </a:prstGeom>
          <a:noFill/>
          <a:ln>
            <a:noFill/>
          </a:ln>
        </p:spPr>
        <p:style>
          <a:lnRef idx="0"/>
          <a:fillRef idx="0"/>
          <a:effectRef idx="0"/>
          <a:fontRef idx="minor"/>
        </p:style>
      </p:sp>
      <p:sp>
        <p:nvSpPr>
          <p:cNvPr id="121" name="CustomShape 4"/>
          <p:cNvSpPr/>
          <p:nvPr/>
        </p:nvSpPr>
        <p:spPr>
          <a:xfrm>
            <a:off x="155520" y="-136440"/>
            <a:ext cx="284760" cy="284760"/>
          </a:xfrm>
          <a:prstGeom prst="rect">
            <a:avLst/>
          </a:prstGeom>
          <a:noFill/>
          <a:ln>
            <a:noFill/>
          </a:ln>
        </p:spPr>
        <p:style>
          <a:lnRef idx="0"/>
          <a:fillRef idx="0"/>
          <a:effectRef idx="0"/>
          <a:fontRef idx="minor"/>
        </p:style>
      </p:sp>
      <p:sp>
        <p:nvSpPr>
          <p:cNvPr id="122" name="CustomShape 5"/>
          <p:cNvSpPr/>
          <p:nvPr/>
        </p:nvSpPr>
        <p:spPr>
          <a:xfrm>
            <a:off x="155520" y="-136440"/>
            <a:ext cx="284760" cy="284760"/>
          </a:xfrm>
          <a:prstGeom prst="rect">
            <a:avLst/>
          </a:prstGeom>
          <a:noFill/>
          <a:ln>
            <a:noFill/>
          </a:ln>
        </p:spPr>
        <p:style>
          <a:lnRef idx="0"/>
          <a:fillRef idx="0"/>
          <a:effectRef idx="0"/>
          <a:fontRef idx="minor"/>
        </p:style>
      </p:sp>
      <p:sp>
        <p:nvSpPr>
          <p:cNvPr id="123" name="CustomShape 6"/>
          <p:cNvSpPr/>
          <p:nvPr/>
        </p:nvSpPr>
        <p:spPr>
          <a:xfrm>
            <a:off x="700560" y="1319040"/>
            <a:ext cx="83548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Wha</a:t>
            </a:r>
            <a:r>
              <a:rPr b="0" lang="en-US" sz="1600" spc="-1" strike="noStrike">
                <a:solidFill>
                  <a:srgbClr val="000000"/>
                </a:solidFill>
                <a:latin typeface="Calibri"/>
                <a:ea typeface="DejaVu Sans"/>
              </a:rPr>
              <a:t>t </a:t>
            </a:r>
            <a:r>
              <a:rPr b="0" lang="en-US" sz="1600" spc="-1" strike="noStrike">
                <a:solidFill>
                  <a:srgbClr val="000000"/>
                </a:solidFill>
                <a:latin typeface="Calibri"/>
                <a:ea typeface="DejaVu Sans"/>
              </a:rPr>
              <a:t>are </a:t>
            </a:r>
            <a:r>
              <a:rPr b="0" lang="en-US" sz="1600" spc="-1" strike="noStrike">
                <a:solidFill>
                  <a:srgbClr val="000000"/>
                </a:solidFill>
                <a:latin typeface="Calibri"/>
                <a:ea typeface="DejaVu Sans"/>
              </a:rPr>
              <a:t>grou</a:t>
            </a:r>
            <a:r>
              <a:rPr b="0" lang="en-US" sz="1600" spc="-1" strike="noStrike">
                <a:solidFill>
                  <a:srgbClr val="000000"/>
                </a:solidFill>
                <a:latin typeface="Calibri"/>
                <a:ea typeface="DejaVu Sans"/>
              </a:rPr>
              <a:t>p-</a:t>
            </a:r>
            <a:r>
              <a:rPr b="0" lang="en-US" sz="1600" spc="-1" strike="noStrike">
                <a:solidFill>
                  <a:srgbClr val="000000"/>
                </a:solidFill>
                <a:latin typeface="Calibri"/>
                <a:ea typeface="DejaVu Sans"/>
              </a:rPr>
              <a:t>leve</a:t>
            </a:r>
            <a:r>
              <a:rPr b="0" lang="en-US" sz="1600" spc="-1" strike="noStrike">
                <a:solidFill>
                  <a:srgbClr val="000000"/>
                </a:solidFill>
                <a:latin typeface="Calibri"/>
                <a:ea typeface="DejaVu Sans"/>
              </a:rPr>
              <a:t>l </a:t>
            </a:r>
            <a:r>
              <a:rPr b="0" lang="en-US" sz="1600" spc="-1" strike="noStrike">
                <a:solidFill>
                  <a:srgbClr val="000000"/>
                </a:solidFill>
                <a:latin typeface="Calibri"/>
                <a:ea typeface="DejaVu Sans"/>
              </a:rPr>
              <a:t>anal</a:t>
            </a:r>
            <a:r>
              <a:rPr b="0" lang="en-US" sz="1600" spc="-1" strike="noStrike">
                <a:solidFill>
                  <a:srgbClr val="000000"/>
                </a:solidFill>
                <a:latin typeface="Calibri"/>
                <a:ea typeface="DejaVu Sans"/>
              </a:rPr>
              <a:t>ysis</a:t>
            </a:r>
            <a:r>
              <a:rPr b="0" lang="en-US" sz="1600" spc="-1" strike="noStrike">
                <a:solidFill>
                  <a:srgbClr val="000000"/>
                </a:solidFill>
                <a:latin typeface="Calibri"/>
                <a:ea typeface="DejaVu Sans"/>
              </a:rPr>
              <a:t>?</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Com</a:t>
            </a:r>
            <a:r>
              <a:rPr b="0" lang="en-US" sz="1600" spc="-1" strike="noStrike">
                <a:solidFill>
                  <a:srgbClr val="000000"/>
                </a:solidFill>
                <a:latin typeface="Calibri"/>
                <a:ea typeface="DejaVu Sans"/>
              </a:rPr>
              <a:t>pari</a:t>
            </a:r>
            <a:r>
              <a:rPr b="0" lang="en-US" sz="1600" spc="-1" strike="noStrike">
                <a:solidFill>
                  <a:srgbClr val="000000"/>
                </a:solidFill>
                <a:latin typeface="Calibri"/>
                <a:ea typeface="DejaVu Sans"/>
              </a:rPr>
              <a:t>son </a:t>
            </a:r>
            <a:r>
              <a:rPr b="0" lang="en-US" sz="1600" spc="-1" strike="noStrike">
                <a:solidFill>
                  <a:srgbClr val="000000"/>
                </a:solidFill>
                <a:latin typeface="Calibri"/>
                <a:ea typeface="DejaVu Sans"/>
              </a:rPr>
              <a:t>with </a:t>
            </a:r>
            <a:r>
              <a:rPr b="0" lang="en-US" sz="1600" spc="-1" strike="noStrike">
                <a:solidFill>
                  <a:srgbClr val="000000"/>
                </a:solidFill>
                <a:latin typeface="Calibri"/>
                <a:ea typeface="DejaVu Sans"/>
              </a:rPr>
              <a:t>a </a:t>
            </a:r>
            <a:r>
              <a:rPr b="0" lang="en-US" sz="1600" spc="-1" strike="noStrike">
                <a:solidFill>
                  <a:srgbClr val="000000"/>
                </a:solidFill>
                <a:latin typeface="Calibri"/>
                <a:ea typeface="DejaVu Sans"/>
              </a:rPr>
              <a:t>(rat</a:t>
            </a:r>
            <a:r>
              <a:rPr b="0" lang="en-US" sz="1600" spc="-1" strike="noStrike">
                <a:solidFill>
                  <a:srgbClr val="000000"/>
                </a:solidFill>
                <a:latin typeface="Calibri"/>
                <a:ea typeface="DejaVu Sans"/>
              </a:rPr>
              <a:t>her) </a:t>
            </a:r>
            <a:r>
              <a:rPr b="0" lang="en-US" sz="1600" spc="-1" strike="noStrike">
                <a:solidFill>
                  <a:srgbClr val="000000"/>
                </a:solidFill>
                <a:latin typeface="Calibri"/>
                <a:ea typeface="DejaVu Sans"/>
              </a:rPr>
              <a:t>equi</a:t>
            </a:r>
            <a:r>
              <a:rPr b="0" lang="en-US" sz="1600" spc="-1" strike="noStrike">
                <a:solidFill>
                  <a:srgbClr val="000000"/>
                </a:solidFill>
                <a:latin typeface="Calibri"/>
                <a:ea typeface="DejaVu Sans"/>
              </a:rPr>
              <a:t>vale</a:t>
            </a:r>
            <a:r>
              <a:rPr b="0" lang="en-US" sz="1600" spc="-1" strike="noStrike">
                <a:solidFill>
                  <a:srgbClr val="000000"/>
                </a:solidFill>
                <a:latin typeface="Calibri"/>
                <a:ea typeface="DejaVu Sans"/>
              </a:rPr>
              <a:t>nt </a:t>
            </a:r>
            <a:r>
              <a:rPr b="0" lang="en-US" sz="1600" spc="-1" strike="noStrike">
                <a:solidFill>
                  <a:srgbClr val="000000"/>
                </a:solidFill>
                <a:latin typeface="Calibri"/>
                <a:ea typeface="DejaVu Sans"/>
              </a:rPr>
              <a:t>proc</a:t>
            </a:r>
            <a:r>
              <a:rPr b="0" lang="en-US" sz="1600" spc="-1" strike="noStrike">
                <a:solidFill>
                  <a:srgbClr val="000000"/>
                </a:solidFill>
                <a:latin typeface="Calibri"/>
                <a:ea typeface="DejaVu Sans"/>
              </a:rPr>
              <a:t>ess </a:t>
            </a:r>
            <a:r>
              <a:rPr b="0" lang="en-US" sz="1600" spc="-1" strike="noStrike">
                <a:solidFill>
                  <a:srgbClr val="000000"/>
                </a:solidFill>
                <a:latin typeface="Calibri"/>
                <a:ea typeface="DejaVu Sans"/>
              </a:rPr>
              <a:t>to </a:t>
            </a:r>
            <a:r>
              <a:rPr b="0" lang="en-US" sz="1600" spc="-1" strike="noStrike">
                <a:solidFill>
                  <a:srgbClr val="000000"/>
                </a:solidFill>
                <a:latin typeface="Calibri"/>
                <a:ea typeface="DejaVu Sans"/>
              </a:rPr>
              <a:t>und</a:t>
            </a:r>
            <a:r>
              <a:rPr b="0" lang="en-US" sz="1600" spc="-1" strike="noStrike">
                <a:solidFill>
                  <a:srgbClr val="000000"/>
                </a:solidFill>
                <a:latin typeface="Calibri"/>
                <a:ea typeface="DejaVu Sans"/>
              </a:rPr>
              <a:t>erst</a:t>
            </a:r>
            <a:r>
              <a:rPr b="0" lang="en-US" sz="1600" spc="-1" strike="noStrike">
                <a:solidFill>
                  <a:srgbClr val="000000"/>
                </a:solidFill>
                <a:latin typeface="Calibri"/>
                <a:ea typeface="DejaVu Sans"/>
              </a:rPr>
              <a:t>and </a:t>
            </a:r>
            <a:r>
              <a:rPr b="0" lang="en-US" sz="1600" spc="-1" strike="noStrike">
                <a:solidFill>
                  <a:srgbClr val="000000"/>
                </a:solidFill>
                <a:latin typeface="Calibri"/>
                <a:ea typeface="DejaVu Sans"/>
              </a:rPr>
              <a:t>the </a:t>
            </a:r>
            <a:r>
              <a:rPr b="0" lang="en-US" sz="1600" spc="-1" strike="noStrike">
                <a:solidFill>
                  <a:srgbClr val="000000"/>
                </a:solidFill>
                <a:latin typeface="Calibri"/>
                <a:ea typeface="DejaVu Sans"/>
              </a:rPr>
              <a:t>rati</a:t>
            </a:r>
            <a:r>
              <a:rPr b="0" lang="en-US" sz="1600" spc="-1" strike="noStrike">
                <a:solidFill>
                  <a:srgbClr val="000000"/>
                </a:solidFill>
                <a:latin typeface="Calibri"/>
                <a:ea typeface="DejaVu Sans"/>
              </a:rPr>
              <a:t>onal</a:t>
            </a:r>
            <a:r>
              <a:rPr b="0" lang="en-US" sz="1600" spc="-1" strike="noStrike">
                <a:solidFill>
                  <a:srgbClr val="000000"/>
                </a:solidFill>
                <a:latin typeface="Calibri"/>
                <a:ea typeface="DejaVu Sans"/>
              </a:rPr>
              <a:t>e.</a:t>
            </a:r>
            <a:endParaRPr b="0" lang="en-US" sz="1600" spc="-1" strike="noStrike">
              <a:latin typeface="Arial"/>
            </a:endParaRPr>
          </a:p>
        </p:txBody>
      </p:sp>
      <p:pic>
        <p:nvPicPr>
          <p:cNvPr id="124" name="Picture 4" descr=""/>
          <p:cNvPicPr/>
          <p:nvPr/>
        </p:nvPicPr>
        <p:blipFill>
          <a:blip r:embed="rId1"/>
          <a:stretch/>
        </p:blipFill>
        <p:spPr>
          <a:xfrm>
            <a:off x="6069960" y="2806560"/>
            <a:ext cx="807480" cy="800640"/>
          </a:xfrm>
          <a:prstGeom prst="rect">
            <a:avLst/>
          </a:prstGeom>
          <a:ln w="57240">
            <a:noFill/>
          </a:ln>
        </p:spPr>
      </p:pic>
      <p:sp>
        <p:nvSpPr>
          <p:cNvPr id="125" name="CustomShape 7"/>
          <p:cNvSpPr/>
          <p:nvPr/>
        </p:nvSpPr>
        <p:spPr>
          <a:xfrm>
            <a:off x="5191920" y="3141360"/>
            <a:ext cx="67392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Runs</a:t>
            </a:r>
            <a:endParaRPr b="0" lang="en-US" sz="1300" spc="-1" strike="noStrike">
              <a:latin typeface="Arial"/>
            </a:endParaRPr>
          </a:p>
        </p:txBody>
      </p:sp>
      <p:pic>
        <p:nvPicPr>
          <p:cNvPr id="126" name="Picture 4" descr=""/>
          <p:cNvPicPr/>
          <p:nvPr/>
        </p:nvPicPr>
        <p:blipFill>
          <a:blip r:embed="rId2"/>
          <a:stretch/>
        </p:blipFill>
        <p:spPr>
          <a:xfrm>
            <a:off x="8081640" y="2806560"/>
            <a:ext cx="807480" cy="800640"/>
          </a:xfrm>
          <a:prstGeom prst="rect">
            <a:avLst/>
          </a:prstGeom>
          <a:ln w="57240">
            <a:noFill/>
          </a:ln>
        </p:spPr>
      </p:pic>
      <p:pic>
        <p:nvPicPr>
          <p:cNvPr id="127" name="Picture 4" descr=""/>
          <p:cNvPicPr/>
          <p:nvPr/>
        </p:nvPicPr>
        <p:blipFill>
          <a:blip r:embed="rId3"/>
          <a:stretch/>
        </p:blipFill>
        <p:spPr>
          <a:xfrm>
            <a:off x="6070320" y="2806560"/>
            <a:ext cx="807480" cy="800640"/>
          </a:xfrm>
          <a:prstGeom prst="rect">
            <a:avLst/>
          </a:prstGeom>
          <a:ln w="57240">
            <a:noFill/>
          </a:ln>
        </p:spPr>
      </p:pic>
      <p:pic>
        <p:nvPicPr>
          <p:cNvPr id="128" name="Picture 4" descr=""/>
          <p:cNvPicPr/>
          <p:nvPr/>
        </p:nvPicPr>
        <p:blipFill>
          <a:blip r:embed="rId4"/>
          <a:stretch/>
        </p:blipFill>
        <p:spPr>
          <a:xfrm>
            <a:off x="7075800" y="2806560"/>
            <a:ext cx="807480" cy="800640"/>
          </a:xfrm>
          <a:prstGeom prst="rect">
            <a:avLst/>
          </a:prstGeom>
          <a:ln w="57240">
            <a:noFill/>
          </a:ln>
        </p:spPr>
      </p:pic>
      <p:sp>
        <p:nvSpPr>
          <p:cNvPr id="129" name="CustomShape 8"/>
          <p:cNvSpPr/>
          <p:nvPr/>
        </p:nvSpPr>
        <p:spPr>
          <a:xfrm>
            <a:off x="5191920" y="4260960"/>
            <a:ext cx="94824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Subjects</a:t>
            </a:r>
            <a:endParaRPr b="0" lang="en-US" sz="1300" spc="-1" strike="noStrike">
              <a:latin typeface="Arial"/>
            </a:endParaRPr>
          </a:p>
        </p:txBody>
      </p:sp>
      <p:sp>
        <p:nvSpPr>
          <p:cNvPr id="130" name="CustomShape 9"/>
          <p:cNvSpPr/>
          <p:nvPr/>
        </p:nvSpPr>
        <p:spPr>
          <a:xfrm>
            <a:off x="5191920" y="5258160"/>
            <a:ext cx="122256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Group</a:t>
            </a:r>
            <a:endParaRPr b="0" lang="en-US" sz="1300" spc="-1" strike="noStrike">
              <a:latin typeface="Arial"/>
            </a:endParaRPr>
          </a:p>
        </p:txBody>
      </p:sp>
      <p:pic>
        <p:nvPicPr>
          <p:cNvPr id="131" name="Picture 4" descr=""/>
          <p:cNvPicPr/>
          <p:nvPr/>
        </p:nvPicPr>
        <p:blipFill>
          <a:blip r:embed="rId5"/>
          <a:stretch/>
        </p:blipFill>
        <p:spPr>
          <a:xfrm>
            <a:off x="6054480" y="4178160"/>
            <a:ext cx="807480" cy="800640"/>
          </a:xfrm>
          <a:prstGeom prst="rect">
            <a:avLst/>
          </a:prstGeom>
          <a:ln w="57240">
            <a:noFill/>
          </a:ln>
        </p:spPr>
      </p:pic>
      <p:sp>
        <p:nvSpPr>
          <p:cNvPr id="132" name="Line 10"/>
          <p:cNvSpPr/>
          <p:nvPr/>
        </p:nvSpPr>
        <p:spPr>
          <a:xfrm flipH="1">
            <a:off x="6420240" y="3607200"/>
            <a:ext cx="182880" cy="570960"/>
          </a:xfrm>
          <a:prstGeom prst="line">
            <a:avLst/>
          </a:prstGeom>
          <a:ln>
            <a:solidFill>
              <a:srgbClr val="000000"/>
            </a:solidFill>
          </a:ln>
        </p:spPr>
        <p:style>
          <a:lnRef idx="0"/>
          <a:fillRef idx="0"/>
          <a:effectRef idx="0"/>
          <a:fontRef idx="minor"/>
        </p:style>
      </p:sp>
      <p:sp>
        <p:nvSpPr>
          <p:cNvPr id="133" name="Line 11"/>
          <p:cNvSpPr/>
          <p:nvPr/>
        </p:nvSpPr>
        <p:spPr>
          <a:xfrm flipH="1">
            <a:off x="6420240" y="3515760"/>
            <a:ext cx="1188720" cy="662400"/>
          </a:xfrm>
          <a:prstGeom prst="line">
            <a:avLst/>
          </a:prstGeom>
          <a:ln>
            <a:solidFill>
              <a:srgbClr val="000000"/>
            </a:solidFill>
          </a:ln>
        </p:spPr>
        <p:style>
          <a:lnRef idx="0"/>
          <a:fillRef idx="0"/>
          <a:effectRef idx="0"/>
          <a:fontRef idx="minor"/>
        </p:style>
      </p:sp>
      <p:sp>
        <p:nvSpPr>
          <p:cNvPr id="134" name="Line 12"/>
          <p:cNvSpPr/>
          <p:nvPr/>
        </p:nvSpPr>
        <p:spPr>
          <a:xfrm flipH="1">
            <a:off x="6420240" y="3607200"/>
            <a:ext cx="2194560" cy="570960"/>
          </a:xfrm>
          <a:prstGeom prst="line">
            <a:avLst/>
          </a:prstGeom>
          <a:ln>
            <a:solidFill>
              <a:srgbClr val="000000"/>
            </a:solidFill>
          </a:ln>
        </p:spPr>
        <p:style>
          <a:lnRef idx="0"/>
          <a:fillRef idx="0"/>
          <a:effectRef idx="0"/>
          <a:fontRef idx="minor"/>
        </p:style>
      </p:sp>
      <p:sp>
        <p:nvSpPr>
          <p:cNvPr id="135" name="CustomShape 13"/>
          <p:cNvSpPr/>
          <p:nvPr/>
        </p:nvSpPr>
        <p:spPr>
          <a:xfrm>
            <a:off x="6899760" y="4338720"/>
            <a:ext cx="6400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a:t>
            </a:r>
            <a:endParaRPr b="0" lang="en-US" sz="1600" spc="-1" strike="noStrike">
              <a:latin typeface="Arial"/>
            </a:endParaRPr>
          </a:p>
        </p:txBody>
      </p:sp>
      <p:pic>
        <p:nvPicPr>
          <p:cNvPr id="136" name="Picture 4" descr=""/>
          <p:cNvPicPr/>
          <p:nvPr/>
        </p:nvPicPr>
        <p:blipFill>
          <a:blip r:embed="rId6"/>
          <a:stretch/>
        </p:blipFill>
        <p:spPr>
          <a:xfrm>
            <a:off x="7411320" y="4178160"/>
            <a:ext cx="807480" cy="800640"/>
          </a:xfrm>
          <a:prstGeom prst="rect">
            <a:avLst/>
          </a:prstGeom>
          <a:ln w="57240">
            <a:noFill/>
          </a:ln>
        </p:spPr>
      </p:pic>
      <p:pic>
        <p:nvPicPr>
          <p:cNvPr id="137" name="Picture 4" descr=""/>
          <p:cNvPicPr/>
          <p:nvPr/>
        </p:nvPicPr>
        <p:blipFill>
          <a:blip r:embed="rId7"/>
          <a:stretch/>
        </p:blipFill>
        <p:spPr>
          <a:xfrm>
            <a:off x="6054480" y="5458320"/>
            <a:ext cx="807480" cy="800640"/>
          </a:xfrm>
          <a:prstGeom prst="rect">
            <a:avLst/>
          </a:prstGeom>
          <a:ln w="57240">
            <a:noFill/>
          </a:ln>
        </p:spPr>
      </p:pic>
      <p:sp>
        <p:nvSpPr>
          <p:cNvPr id="138" name="Line 14"/>
          <p:cNvSpPr/>
          <p:nvPr/>
        </p:nvSpPr>
        <p:spPr>
          <a:xfrm flipH="1">
            <a:off x="6328800" y="4956480"/>
            <a:ext cx="182880" cy="570960"/>
          </a:xfrm>
          <a:prstGeom prst="line">
            <a:avLst/>
          </a:prstGeom>
          <a:ln>
            <a:solidFill>
              <a:srgbClr val="000000"/>
            </a:solidFill>
          </a:ln>
        </p:spPr>
        <p:style>
          <a:lnRef idx="0"/>
          <a:fillRef idx="0"/>
          <a:effectRef idx="0"/>
          <a:fontRef idx="minor"/>
        </p:style>
      </p:sp>
      <p:sp>
        <p:nvSpPr>
          <p:cNvPr id="139" name="Line 15"/>
          <p:cNvSpPr/>
          <p:nvPr/>
        </p:nvSpPr>
        <p:spPr>
          <a:xfrm flipH="1">
            <a:off x="6328800" y="4978800"/>
            <a:ext cx="1280160" cy="548640"/>
          </a:xfrm>
          <a:prstGeom prst="line">
            <a:avLst/>
          </a:prstGeom>
          <a:ln>
            <a:solidFill>
              <a:srgbClr val="000000"/>
            </a:solidFill>
          </a:ln>
        </p:spPr>
        <p:style>
          <a:lnRef idx="0"/>
          <a:fillRef idx="0"/>
          <a:effectRef idx="0"/>
          <a:fontRef idx="minor"/>
        </p:style>
      </p:sp>
      <p:sp>
        <p:nvSpPr>
          <p:cNvPr id="140" name="CustomShape 16"/>
          <p:cNvSpPr/>
          <p:nvPr/>
        </p:nvSpPr>
        <p:spPr>
          <a:xfrm>
            <a:off x="8277120" y="4338720"/>
            <a:ext cx="6400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a:t>
            </a:r>
            <a:endParaRPr b="0" lang="en-US" sz="1600" spc="-1" strike="noStrike">
              <a:latin typeface="Arial"/>
            </a:endParaRPr>
          </a:p>
        </p:txBody>
      </p:sp>
      <p:pic>
        <p:nvPicPr>
          <p:cNvPr id="141" name="Picture 4" descr=""/>
          <p:cNvPicPr/>
          <p:nvPr/>
        </p:nvPicPr>
        <p:blipFill>
          <a:blip r:embed="rId8"/>
          <a:stretch/>
        </p:blipFill>
        <p:spPr>
          <a:xfrm>
            <a:off x="8788680" y="4178160"/>
            <a:ext cx="807480" cy="800640"/>
          </a:xfrm>
          <a:prstGeom prst="rect">
            <a:avLst/>
          </a:prstGeom>
          <a:ln w="57240">
            <a:noFill/>
          </a:ln>
        </p:spPr>
      </p:pic>
      <p:sp>
        <p:nvSpPr>
          <p:cNvPr id="142" name="Line 17"/>
          <p:cNvSpPr/>
          <p:nvPr/>
        </p:nvSpPr>
        <p:spPr>
          <a:xfrm flipH="1">
            <a:off x="6328800" y="4978800"/>
            <a:ext cx="2651760" cy="548640"/>
          </a:xfrm>
          <a:prstGeom prst="line">
            <a:avLst/>
          </a:prstGeom>
          <a:ln>
            <a:solidFill>
              <a:srgbClr val="000000"/>
            </a:solidFill>
          </a:ln>
        </p:spPr>
        <p:style>
          <a:lnRef idx="0"/>
          <a:fillRef idx="0"/>
          <a:effectRef idx="0"/>
          <a:fontRef idx="minor"/>
        </p:style>
      </p:sp>
      <p:sp>
        <p:nvSpPr>
          <p:cNvPr id="143" name="CustomShape 18"/>
          <p:cNvSpPr/>
          <p:nvPr/>
        </p:nvSpPr>
        <p:spPr>
          <a:xfrm>
            <a:off x="678960" y="3080880"/>
            <a:ext cx="67392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T</a:t>
            </a:r>
            <a:r>
              <a:rPr b="0" lang="en-US" sz="1300" spc="-1" strike="noStrike">
                <a:solidFill>
                  <a:srgbClr val="000000"/>
                </a:solidFill>
                <a:latin typeface="Calibri"/>
                <a:ea typeface="DejaVu Sans"/>
              </a:rPr>
              <a:t>r</a:t>
            </a:r>
            <a:r>
              <a:rPr b="0" lang="en-US" sz="1300" spc="-1" strike="noStrike">
                <a:solidFill>
                  <a:srgbClr val="000000"/>
                </a:solidFill>
                <a:latin typeface="Calibri"/>
                <a:ea typeface="DejaVu Sans"/>
              </a:rPr>
              <a:t>i</a:t>
            </a:r>
            <a:r>
              <a:rPr b="0" lang="en-US" sz="1300" spc="-1" strike="noStrike">
                <a:solidFill>
                  <a:srgbClr val="000000"/>
                </a:solidFill>
                <a:latin typeface="Calibri"/>
                <a:ea typeface="DejaVu Sans"/>
              </a:rPr>
              <a:t>a</a:t>
            </a:r>
            <a:r>
              <a:rPr b="0" lang="en-US" sz="1300" spc="-1" strike="noStrike">
                <a:solidFill>
                  <a:srgbClr val="000000"/>
                </a:solidFill>
                <a:latin typeface="Calibri"/>
                <a:ea typeface="DejaVu Sans"/>
              </a:rPr>
              <a:t>l</a:t>
            </a:r>
            <a:r>
              <a:rPr b="0" lang="en-US" sz="1300" spc="-1" strike="noStrike">
                <a:solidFill>
                  <a:srgbClr val="000000"/>
                </a:solidFill>
                <a:latin typeface="Calibri"/>
                <a:ea typeface="DejaVu Sans"/>
              </a:rPr>
              <a:t>s</a:t>
            </a:r>
            <a:endParaRPr b="0" lang="en-US" sz="1300" spc="-1" strike="noStrike">
              <a:latin typeface="Arial"/>
            </a:endParaRPr>
          </a:p>
        </p:txBody>
      </p:sp>
      <p:sp>
        <p:nvSpPr>
          <p:cNvPr id="144" name="CustomShape 19"/>
          <p:cNvSpPr/>
          <p:nvPr/>
        </p:nvSpPr>
        <p:spPr>
          <a:xfrm>
            <a:off x="678960" y="4109040"/>
            <a:ext cx="94824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S</a:t>
            </a:r>
            <a:r>
              <a:rPr b="0" lang="en-US" sz="1300" spc="-1" strike="noStrike">
                <a:solidFill>
                  <a:srgbClr val="000000"/>
                </a:solidFill>
                <a:latin typeface="Calibri"/>
                <a:ea typeface="DejaVu Sans"/>
              </a:rPr>
              <a:t>u</a:t>
            </a:r>
            <a:r>
              <a:rPr b="0" lang="en-US" sz="1300" spc="-1" strike="noStrike">
                <a:solidFill>
                  <a:srgbClr val="000000"/>
                </a:solidFill>
                <a:latin typeface="Calibri"/>
                <a:ea typeface="DejaVu Sans"/>
              </a:rPr>
              <a:t>b</a:t>
            </a:r>
            <a:r>
              <a:rPr b="0" lang="en-US" sz="1300" spc="-1" strike="noStrike">
                <a:solidFill>
                  <a:srgbClr val="000000"/>
                </a:solidFill>
                <a:latin typeface="Calibri"/>
                <a:ea typeface="DejaVu Sans"/>
              </a:rPr>
              <a:t>j</a:t>
            </a:r>
            <a:r>
              <a:rPr b="0" lang="en-US" sz="1300" spc="-1" strike="noStrike">
                <a:solidFill>
                  <a:srgbClr val="000000"/>
                </a:solidFill>
                <a:latin typeface="Calibri"/>
                <a:ea typeface="DejaVu Sans"/>
              </a:rPr>
              <a:t>e</a:t>
            </a:r>
            <a:r>
              <a:rPr b="0" lang="en-US" sz="1300" spc="-1" strike="noStrike">
                <a:solidFill>
                  <a:srgbClr val="000000"/>
                </a:solidFill>
                <a:latin typeface="Calibri"/>
                <a:ea typeface="DejaVu Sans"/>
              </a:rPr>
              <a:t>c</a:t>
            </a:r>
            <a:r>
              <a:rPr b="0" lang="en-US" sz="1300" spc="-1" strike="noStrike">
                <a:solidFill>
                  <a:srgbClr val="000000"/>
                </a:solidFill>
                <a:latin typeface="Calibri"/>
                <a:ea typeface="DejaVu Sans"/>
              </a:rPr>
              <a:t>t</a:t>
            </a:r>
            <a:r>
              <a:rPr b="0" lang="en-US" sz="1300" spc="-1" strike="noStrike">
                <a:solidFill>
                  <a:srgbClr val="000000"/>
                </a:solidFill>
                <a:latin typeface="Calibri"/>
                <a:ea typeface="DejaVu Sans"/>
              </a:rPr>
              <a:t>s</a:t>
            </a:r>
            <a:endParaRPr b="0" lang="en-US" sz="1300" spc="-1" strike="noStrike">
              <a:latin typeface="Arial"/>
            </a:endParaRPr>
          </a:p>
        </p:txBody>
      </p:sp>
      <p:sp>
        <p:nvSpPr>
          <p:cNvPr id="145" name="CustomShape 20"/>
          <p:cNvSpPr/>
          <p:nvPr/>
        </p:nvSpPr>
        <p:spPr>
          <a:xfrm>
            <a:off x="678960" y="5106240"/>
            <a:ext cx="1222560" cy="37440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Calibri"/>
                <a:ea typeface="DejaVu Sans"/>
              </a:rPr>
              <a:t>Group</a:t>
            </a:r>
            <a:endParaRPr b="0" lang="en-US" sz="1300" spc="-1" strike="noStrike">
              <a:latin typeface="Arial"/>
            </a:endParaRPr>
          </a:p>
        </p:txBody>
      </p:sp>
      <p:sp>
        <p:nvSpPr>
          <p:cNvPr id="146" name="Line 21"/>
          <p:cNvSpPr/>
          <p:nvPr/>
        </p:nvSpPr>
        <p:spPr>
          <a:xfrm flipH="1">
            <a:off x="1867680" y="3355200"/>
            <a:ext cx="182880" cy="768240"/>
          </a:xfrm>
          <a:prstGeom prst="line">
            <a:avLst/>
          </a:prstGeom>
          <a:ln>
            <a:solidFill>
              <a:srgbClr val="000000"/>
            </a:solidFill>
          </a:ln>
        </p:spPr>
        <p:style>
          <a:lnRef idx="0"/>
          <a:fillRef idx="0"/>
          <a:effectRef idx="0"/>
          <a:fontRef idx="minor"/>
        </p:style>
      </p:sp>
      <p:sp>
        <p:nvSpPr>
          <p:cNvPr id="147" name="Line 22"/>
          <p:cNvSpPr/>
          <p:nvPr/>
        </p:nvSpPr>
        <p:spPr>
          <a:xfrm flipH="1">
            <a:off x="1684800" y="4361040"/>
            <a:ext cx="274320" cy="806040"/>
          </a:xfrm>
          <a:prstGeom prst="line">
            <a:avLst/>
          </a:prstGeom>
          <a:ln>
            <a:solidFill>
              <a:srgbClr val="000000"/>
            </a:solidFill>
          </a:ln>
        </p:spPr>
        <p:style>
          <a:lnRef idx="0"/>
          <a:fillRef idx="0"/>
          <a:effectRef idx="0"/>
          <a:fontRef idx="minor"/>
        </p:style>
      </p:sp>
      <p:pic>
        <p:nvPicPr>
          <p:cNvPr id="148" name="" descr=""/>
          <p:cNvPicPr/>
          <p:nvPr/>
        </p:nvPicPr>
        <p:blipFill>
          <a:blip r:embed="rId9"/>
          <a:srcRect l="0" t="0" r="26142" b="0"/>
          <a:stretch/>
        </p:blipFill>
        <p:spPr>
          <a:xfrm>
            <a:off x="1593360" y="3146040"/>
            <a:ext cx="3291480" cy="209160"/>
          </a:xfrm>
          <a:prstGeom prst="rect">
            <a:avLst/>
          </a:prstGeom>
          <a:ln>
            <a:noFill/>
          </a:ln>
        </p:spPr>
      </p:pic>
      <p:pic>
        <p:nvPicPr>
          <p:cNvPr id="149" name="" descr=""/>
          <p:cNvPicPr/>
          <p:nvPr/>
        </p:nvPicPr>
        <p:blipFill>
          <a:blip r:embed="rId10"/>
          <a:stretch/>
        </p:blipFill>
        <p:spPr>
          <a:xfrm>
            <a:off x="1572840" y="4123440"/>
            <a:ext cx="752040" cy="237600"/>
          </a:xfrm>
          <a:prstGeom prst="rect">
            <a:avLst/>
          </a:prstGeom>
          <a:ln>
            <a:noFill/>
          </a:ln>
        </p:spPr>
      </p:pic>
      <p:pic>
        <p:nvPicPr>
          <p:cNvPr id="150" name="" descr=""/>
          <p:cNvPicPr/>
          <p:nvPr/>
        </p:nvPicPr>
        <p:blipFill>
          <a:blip r:embed="rId11"/>
          <a:stretch/>
        </p:blipFill>
        <p:spPr>
          <a:xfrm>
            <a:off x="1410480" y="5167080"/>
            <a:ext cx="732960" cy="199800"/>
          </a:xfrm>
          <a:prstGeom prst="rect">
            <a:avLst/>
          </a:prstGeom>
          <a:ln>
            <a:noFill/>
          </a:ln>
        </p:spPr>
      </p:pic>
      <p:sp>
        <p:nvSpPr>
          <p:cNvPr id="151" name="CustomShape 23"/>
          <p:cNvSpPr/>
          <p:nvPr/>
        </p:nvSpPr>
        <p:spPr>
          <a:xfrm>
            <a:off x="2291760" y="4086720"/>
            <a:ext cx="6400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a:t>
            </a:r>
            <a:endParaRPr b="0" lang="en-US" sz="1600" spc="-1" strike="noStrike">
              <a:latin typeface="Arial"/>
            </a:endParaRPr>
          </a:p>
        </p:txBody>
      </p:sp>
      <p:sp>
        <p:nvSpPr>
          <p:cNvPr id="152" name="CustomShape 24"/>
          <p:cNvSpPr/>
          <p:nvPr/>
        </p:nvSpPr>
        <p:spPr>
          <a:xfrm>
            <a:off x="3466800" y="4086720"/>
            <a:ext cx="64008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a:t>
            </a:r>
            <a:endParaRPr b="0" lang="en-US" sz="1600" spc="-1" strike="noStrike">
              <a:latin typeface="Arial"/>
            </a:endParaRPr>
          </a:p>
        </p:txBody>
      </p:sp>
      <p:pic>
        <p:nvPicPr>
          <p:cNvPr id="153" name="" descr=""/>
          <p:cNvPicPr/>
          <p:nvPr/>
        </p:nvPicPr>
        <p:blipFill>
          <a:blip r:embed="rId12"/>
          <a:stretch/>
        </p:blipFill>
        <p:spPr>
          <a:xfrm>
            <a:off x="2768400" y="4113720"/>
            <a:ext cx="732960" cy="247320"/>
          </a:xfrm>
          <a:prstGeom prst="rect">
            <a:avLst/>
          </a:prstGeom>
          <a:ln>
            <a:noFill/>
          </a:ln>
        </p:spPr>
      </p:pic>
      <p:pic>
        <p:nvPicPr>
          <p:cNvPr id="154" name="" descr=""/>
          <p:cNvPicPr/>
          <p:nvPr/>
        </p:nvPicPr>
        <p:blipFill>
          <a:blip r:embed="rId13"/>
          <a:stretch/>
        </p:blipFill>
        <p:spPr>
          <a:xfrm>
            <a:off x="3960720" y="4131360"/>
            <a:ext cx="694800" cy="218880"/>
          </a:xfrm>
          <a:prstGeom prst="rect">
            <a:avLst/>
          </a:prstGeom>
          <a:ln>
            <a:noFill/>
          </a:ln>
        </p:spPr>
      </p:pic>
      <p:sp>
        <p:nvSpPr>
          <p:cNvPr id="155" name="Line 25"/>
          <p:cNvSpPr/>
          <p:nvPr/>
        </p:nvSpPr>
        <p:spPr>
          <a:xfrm flipH="1">
            <a:off x="1867680" y="3355200"/>
            <a:ext cx="731520" cy="768240"/>
          </a:xfrm>
          <a:prstGeom prst="line">
            <a:avLst/>
          </a:prstGeom>
          <a:ln>
            <a:solidFill>
              <a:srgbClr val="000000"/>
            </a:solidFill>
          </a:ln>
        </p:spPr>
        <p:style>
          <a:lnRef idx="0"/>
          <a:fillRef idx="0"/>
          <a:effectRef idx="0"/>
          <a:fontRef idx="minor"/>
        </p:style>
      </p:sp>
      <p:sp>
        <p:nvSpPr>
          <p:cNvPr id="156" name="Line 26"/>
          <p:cNvSpPr/>
          <p:nvPr/>
        </p:nvSpPr>
        <p:spPr>
          <a:xfrm flipH="1">
            <a:off x="1867680" y="3355200"/>
            <a:ext cx="1371600" cy="768240"/>
          </a:xfrm>
          <a:prstGeom prst="line">
            <a:avLst/>
          </a:prstGeom>
          <a:ln>
            <a:solidFill>
              <a:srgbClr val="000000"/>
            </a:solidFill>
          </a:ln>
        </p:spPr>
        <p:style>
          <a:lnRef idx="0"/>
          <a:fillRef idx="0"/>
          <a:effectRef idx="0"/>
          <a:fontRef idx="minor"/>
        </p:style>
      </p:sp>
      <p:sp>
        <p:nvSpPr>
          <p:cNvPr id="157" name="Line 27"/>
          <p:cNvSpPr/>
          <p:nvPr/>
        </p:nvSpPr>
        <p:spPr>
          <a:xfrm flipH="1">
            <a:off x="1867680" y="3355200"/>
            <a:ext cx="1920240" cy="768240"/>
          </a:xfrm>
          <a:prstGeom prst="line">
            <a:avLst/>
          </a:prstGeom>
          <a:ln>
            <a:solidFill>
              <a:srgbClr val="000000"/>
            </a:solidFill>
          </a:ln>
        </p:spPr>
        <p:style>
          <a:lnRef idx="0"/>
          <a:fillRef idx="0"/>
          <a:effectRef idx="0"/>
          <a:fontRef idx="minor"/>
        </p:style>
      </p:sp>
      <p:sp>
        <p:nvSpPr>
          <p:cNvPr id="158" name="Line 28"/>
          <p:cNvSpPr/>
          <p:nvPr/>
        </p:nvSpPr>
        <p:spPr>
          <a:xfrm flipH="1">
            <a:off x="1867680" y="3355200"/>
            <a:ext cx="2560320" cy="768240"/>
          </a:xfrm>
          <a:prstGeom prst="line">
            <a:avLst/>
          </a:prstGeom>
          <a:ln>
            <a:solidFill>
              <a:srgbClr val="000000"/>
            </a:solidFill>
          </a:ln>
        </p:spPr>
        <p:style>
          <a:lnRef idx="0"/>
          <a:fillRef idx="0"/>
          <a:effectRef idx="0"/>
          <a:fontRef idx="minor"/>
        </p:style>
      </p:sp>
      <p:sp>
        <p:nvSpPr>
          <p:cNvPr id="159" name="Line 29"/>
          <p:cNvSpPr/>
          <p:nvPr/>
        </p:nvSpPr>
        <p:spPr>
          <a:xfrm flipH="1">
            <a:off x="1684800" y="4350240"/>
            <a:ext cx="1463040" cy="817200"/>
          </a:xfrm>
          <a:prstGeom prst="line">
            <a:avLst/>
          </a:prstGeom>
          <a:ln>
            <a:solidFill>
              <a:srgbClr val="000000"/>
            </a:solidFill>
          </a:ln>
        </p:spPr>
        <p:style>
          <a:lnRef idx="0"/>
          <a:fillRef idx="0"/>
          <a:effectRef idx="0"/>
          <a:fontRef idx="minor"/>
        </p:style>
      </p:sp>
      <p:sp>
        <p:nvSpPr>
          <p:cNvPr id="160" name="Line 30"/>
          <p:cNvSpPr/>
          <p:nvPr/>
        </p:nvSpPr>
        <p:spPr>
          <a:xfrm flipH="1">
            <a:off x="1684800" y="4350240"/>
            <a:ext cx="2560320" cy="817200"/>
          </a:xfrm>
          <a:prstGeom prst="line">
            <a:avLst/>
          </a:prstGeom>
          <a:ln>
            <a:solidFill>
              <a:srgbClr val="000000"/>
            </a:solidFill>
          </a:ln>
        </p:spPr>
        <p:style>
          <a:lnRef idx="0"/>
          <a:fillRef idx="0"/>
          <a:effectRef idx="0"/>
          <a:fontRef idx="minor"/>
        </p:style>
      </p:sp>
      <p:sp>
        <p:nvSpPr>
          <p:cNvPr id="161" name="CustomShape 31"/>
          <p:cNvSpPr/>
          <p:nvPr/>
        </p:nvSpPr>
        <p:spPr>
          <a:xfrm>
            <a:off x="5137920" y="2286000"/>
            <a:ext cx="681120" cy="457200"/>
          </a:xfrm>
          <a:prstGeom prst="rect">
            <a:avLst/>
          </a:prstGeom>
          <a:solidFill>
            <a:srgbClr val="fffffe"/>
          </a:solid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fMRI</a:t>
            </a:r>
            <a:endParaRPr b="0" lang="en-US" sz="1600" spc="-1" strike="noStrike">
              <a:latin typeface="Arial"/>
            </a:endParaRPr>
          </a:p>
        </p:txBody>
      </p:sp>
      <p:sp>
        <p:nvSpPr>
          <p:cNvPr id="162" name="CustomShape 32"/>
          <p:cNvSpPr/>
          <p:nvPr/>
        </p:nvSpPr>
        <p:spPr>
          <a:xfrm>
            <a:off x="731520" y="2244240"/>
            <a:ext cx="1371600" cy="457200"/>
          </a:xfrm>
          <a:prstGeom prst="rect">
            <a:avLst/>
          </a:prstGeom>
          <a:solidFill>
            <a:srgbClr val="fffffe"/>
          </a:solid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Behavioral</a:t>
            </a:r>
            <a:endParaRPr b="0" lang="en-US" sz="1600" spc="-1" strike="noStrike">
              <a:latin typeface="Arial"/>
            </a:endParaRPr>
          </a:p>
        </p:txBody>
      </p:sp>
      <p:pic>
        <p:nvPicPr>
          <p:cNvPr id="163" name="Picture 4" descr=""/>
          <p:cNvPicPr/>
          <p:nvPr/>
        </p:nvPicPr>
        <p:blipFill>
          <a:blip r:embed="rId14"/>
          <a:stretch/>
        </p:blipFill>
        <p:spPr>
          <a:xfrm>
            <a:off x="9126360" y="2801520"/>
            <a:ext cx="807480" cy="800640"/>
          </a:xfrm>
          <a:prstGeom prst="rect">
            <a:avLst/>
          </a:prstGeom>
          <a:ln w="57240">
            <a:noFill/>
          </a:ln>
        </p:spPr>
      </p:pic>
      <p:sp>
        <p:nvSpPr>
          <p:cNvPr id="164" name="Line 33"/>
          <p:cNvSpPr/>
          <p:nvPr/>
        </p:nvSpPr>
        <p:spPr>
          <a:xfrm flipH="1">
            <a:off x="6420240" y="3566160"/>
            <a:ext cx="3056400" cy="612000"/>
          </a:xfrm>
          <a:prstGeom prst="line">
            <a:avLst/>
          </a:prstGeom>
          <a:ln>
            <a:solidFill>
              <a:srgbClr val="000000"/>
            </a:solidFill>
          </a:ln>
        </p:spPr>
        <p:style>
          <a:lnRef idx="0"/>
          <a:fillRef idx="0"/>
          <a:effectRef idx="0"/>
          <a:fontRef idx="minor"/>
        </p:style>
      </p:sp>
      <p:sp>
        <p:nvSpPr>
          <p:cNvPr id="165" name="CustomShape 34"/>
          <p:cNvSpPr/>
          <p:nvPr/>
        </p:nvSpPr>
        <p:spPr>
          <a:xfrm>
            <a:off x="640080" y="3355200"/>
            <a:ext cx="4572000" cy="7596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mean()</a:t>
            </a:r>
            <a:endParaRPr b="0" lang="en-US" sz="1800" spc="-1" strike="noStrike">
              <a:latin typeface="Arial"/>
            </a:endParaRPr>
          </a:p>
        </p:txBody>
      </p:sp>
      <p:sp>
        <p:nvSpPr>
          <p:cNvPr id="166" name="CustomShape 35"/>
          <p:cNvSpPr/>
          <p:nvPr/>
        </p:nvSpPr>
        <p:spPr>
          <a:xfrm>
            <a:off x="5486400" y="3383280"/>
            <a:ext cx="4572000" cy="7596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glm()</a:t>
            </a:r>
            <a:endParaRPr b="0" lang="en-US" sz="1800" spc="-1" strike="noStrike">
              <a:latin typeface="Arial"/>
            </a:endParaRPr>
          </a:p>
        </p:txBody>
      </p:sp>
      <p:sp>
        <p:nvSpPr>
          <p:cNvPr id="167" name="CustomShape 36"/>
          <p:cNvSpPr/>
          <p:nvPr/>
        </p:nvSpPr>
        <p:spPr>
          <a:xfrm>
            <a:off x="640080" y="4346640"/>
            <a:ext cx="4572000" cy="7596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 test()</a:t>
            </a:r>
            <a:endParaRPr b="0" lang="en-US" sz="1800" spc="-1" strike="noStrike">
              <a:latin typeface="Arial"/>
            </a:endParaRPr>
          </a:p>
        </p:txBody>
      </p:sp>
      <p:sp>
        <p:nvSpPr>
          <p:cNvPr id="168" name="CustomShape 37"/>
          <p:cNvSpPr/>
          <p:nvPr/>
        </p:nvSpPr>
        <p:spPr>
          <a:xfrm>
            <a:off x="5852160" y="4872960"/>
            <a:ext cx="4572000" cy="759600"/>
          </a:xfrm>
          <a:prstGeom prst="rect">
            <a:avLst/>
          </a:prstGeom>
          <a:solidFill>
            <a:srgbClr val="729fcf"/>
          </a:solidFill>
          <a:ln>
            <a:solidFill>
              <a:srgbClr val="3465a4"/>
            </a:solidFill>
          </a:ln>
        </p:spPr>
        <p:style>
          <a:lnRef idx="0"/>
          <a:fillRef idx="0"/>
          <a:effectRef idx="0"/>
          <a:fontRef idx="minor"/>
        </p:style>
        <p:txBody>
          <a:bodyPr wrap="none" lIns="90000" rIns="90000" tIns="45000" bIns="45000" anchor="ctr"/>
          <a:p>
            <a:pPr algn="ctr"/>
            <a:r>
              <a:rPr b="0" lang="en-US" sz="1800" spc="-1" strike="noStrike">
                <a:latin typeface="Arial"/>
              </a:rPr>
              <a:t>T test()</a:t>
            </a:r>
            <a:endParaRPr b="0" lang="en-US"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571680" y="0"/>
            <a:ext cx="912096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Group-level analysis.</a:t>
            </a:r>
            <a:endParaRPr b="0" lang="en-US" sz="4000" spc="-1" strike="noStrike">
              <a:latin typeface="Arial"/>
            </a:endParaRPr>
          </a:p>
        </p:txBody>
      </p:sp>
      <p:sp>
        <p:nvSpPr>
          <p:cNvPr id="170" name="CustomShape 2"/>
          <p:cNvSpPr/>
          <p:nvPr/>
        </p:nvSpPr>
        <p:spPr>
          <a:xfrm>
            <a:off x="155520" y="-136440"/>
            <a:ext cx="284760" cy="284760"/>
          </a:xfrm>
          <a:prstGeom prst="rect">
            <a:avLst/>
          </a:prstGeom>
          <a:noFill/>
          <a:ln>
            <a:noFill/>
          </a:ln>
        </p:spPr>
        <p:style>
          <a:lnRef idx="0"/>
          <a:fillRef idx="0"/>
          <a:effectRef idx="0"/>
          <a:fontRef idx="minor"/>
        </p:style>
      </p:sp>
      <p:sp>
        <p:nvSpPr>
          <p:cNvPr id="171" name="CustomShape 3"/>
          <p:cNvSpPr/>
          <p:nvPr/>
        </p:nvSpPr>
        <p:spPr>
          <a:xfrm>
            <a:off x="155520" y="-136440"/>
            <a:ext cx="284760" cy="284760"/>
          </a:xfrm>
          <a:prstGeom prst="rect">
            <a:avLst/>
          </a:prstGeom>
          <a:noFill/>
          <a:ln>
            <a:noFill/>
          </a:ln>
        </p:spPr>
        <p:style>
          <a:lnRef idx="0"/>
          <a:fillRef idx="0"/>
          <a:effectRef idx="0"/>
          <a:fontRef idx="minor"/>
        </p:style>
      </p:sp>
      <p:sp>
        <p:nvSpPr>
          <p:cNvPr id="172" name="CustomShape 4"/>
          <p:cNvSpPr/>
          <p:nvPr/>
        </p:nvSpPr>
        <p:spPr>
          <a:xfrm>
            <a:off x="155520" y="-136440"/>
            <a:ext cx="284760" cy="284760"/>
          </a:xfrm>
          <a:prstGeom prst="rect">
            <a:avLst/>
          </a:prstGeom>
          <a:noFill/>
          <a:ln>
            <a:noFill/>
          </a:ln>
        </p:spPr>
        <p:style>
          <a:lnRef idx="0"/>
          <a:fillRef idx="0"/>
          <a:effectRef idx="0"/>
          <a:fontRef idx="minor"/>
        </p:style>
      </p:sp>
      <p:sp>
        <p:nvSpPr>
          <p:cNvPr id="173" name="CustomShape 5"/>
          <p:cNvSpPr/>
          <p:nvPr/>
        </p:nvSpPr>
        <p:spPr>
          <a:xfrm>
            <a:off x="155520" y="-136440"/>
            <a:ext cx="284760" cy="284760"/>
          </a:xfrm>
          <a:prstGeom prst="rect">
            <a:avLst/>
          </a:prstGeom>
          <a:noFill/>
          <a:ln>
            <a:noFill/>
          </a:ln>
        </p:spPr>
        <p:style>
          <a:lnRef idx="0"/>
          <a:fillRef idx="0"/>
          <a:effectRef idx="0"/>
          <a:fontRef idx="minor"/>
        </p:style>
      </p:sp>
      <p:sp>
        <p:nvSpPr>
          <p:cNvPr id="174" name="CustomShape 6"/>
          <p:cNvSpPr/>
          <p:nvPr/>
        </p:nvSpPr>
        <p:spPr>
          <a:xfrm>
            <a:off x="880560" y="1463040"/>
            <a:ext cx="771480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Different names for the same (conceptual) steps on different packages.</a:t>
            </a:r>
            <a:endParaRPr b="0" lang="en-US" sz="1600" spc="-1" strike="noStrike">
              <a:latin typeface="Arial"/>
            </a:endParaRPr>
          </a:p>
        </p:txBody>
      </p:sp>
      <p:graphicFrame>
        <p:nvGraphicFramePr>
          <p:cNvPr id="175" name="Table 7"/>
          <p:cNvGraphicFramePr/>
          <p:nvPr/>
        </p:nvGraphicFramePr>
        <p:xfrm>
          <a:off x="1318680" y="2336760"/>
          <a:ext cx="5075280" cy="3599280"/>
        </p:xfrm>
        <a:graphic>
          <a:graphicData uri="http://schemas.openxmlformats.org/drawingml/2006/table">
            <a:tbl>
              <a:tblPr/>
              <a:tblGrid>
                <a:gridCol w="1685520"/>
                <a:gridCol w="1714320"/>
                <a:gridCol w="2105280"/>
              </a:tblGrid>
              <a:tr h="7196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800" spc="-1" strike="noStrike">
                          <a:latin typeface="Arial"/>
                        </a:rPr>
                        <a:t>FS</a:t>
                      </a:r>
                      <a:r>
                        <a:rPr b="0" lang="en-US" sz="1800" spc="-1" strike="noStrike">
                          <a:latin typeface="Arial"/>
                        </a:rPr>
                        <a:t>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800" spc="-1" strike="noStrike">
                          <a:latin typeface="Arial"/>
                        </a:rPr>
                        <a:t>SP</a:t>
                      </a:r>
                      <a:r>
                        <a:rPr b="0" lang="en-US" sz="1800" spc="-1" strike="noStrike">
                          <a:latin typeface="Arial"/>
                        </a:rPr>
                        <a:t>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19640">
                <a:tc>
                  <a:txBody>
                    <a:bodyPr lIns="90000" rIns="90000" tIns="46800" bIns="46800"/>
                    <a:p>
                      <a:r>
                        <a:rPr b="0" lang="en-US" sz="1800" spc="-1" strike="noStrike">
                          <a:latin typeface="Arial"/>
                        </a:rPr>
                        <a:t>Su</a:t>
                      </a:r>
                      <a:r>
                        <a:rPr b="0" lang="en-US" sz="1800" spc="-1" strike="noStrike">
                          <a:latin typeface="Arial"/>
                        </a:rPr>
                        <a:t>bje</a:t>
                      </a:r>
                      <a:r>
                        <a:rPr b="0" lang="en-US" sz="1800" spc="-1" strike="noStrike">
                          <a:latin typeface="Arial"/>
                        </a:rPr>
                        <a:t>cts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800" spc="-1" strike="noStrike">
                          <a:latin typeface="Arial"/>
                        </a:rPr>
                        <a:t>1</a:t>
                      </a:r>
                      <a:r>
                        <a:rPr b="0" lang="en-US" sz="1800" spc="-1" strike="noStrike" baseline="101000">
                          <a:latin typeface="Arial"/>
                        </a:rPr>
                        <a:t>st</a:t>
                      </a:r>
                      <a:r>
                        <a:rPr b="0" lang="en-US" sz="1800" spc="-1" strike="noStrike">
                          <a:latin typeface="Arial"/>
                        </a:rPr>
                        <a:t> </a:t>
                      </a:r>
                      <a:r>
                        <a:rPr b="0" lang="en-US" sz="1800" spc="-1" strike="noStrike">
                          <a:latin typeface="Arial"/>
                        </a:rPr>
                        <a:t>lev</a:t>
                      </a:r>
                      <a:r>
                        <a:rPr b="0" lang="en-US" sz="1800" spc="-1" strike="noStrike">
                          <a:latin typeface="Arial"/>
                        </a:rPr>
                        <a:t>el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rowSpan="2">
                  <a:txBody>
                    <a:bodyPr lIns="90000" rIns="90000" tIns="46800" bIns="46800"/>
                    <a:p>
                      <a:r>
                        <a:rPr b="0" lang="en-US" sz="1800" spc="-1" strike="noStrike">
                          <a:latin typeface="Arial"/>
                        </a:rPr>
                        <a:t>1</a:t>
                      </a:r>
                      <a:r>
                        <a:rPr b="0" lang="en-US" sz="1800" spc="-1" strike="noStrike" baseline="101000">
                          <a:latin typeface="Arial"/>
                        </a:rPr>
                        <a:t>st</a:t>
                      </a:r>
                      <a:r>
                        <a:rPr b="0" lang="en-US" sz="1800" spc="-1" strike="noStrike">
                          <a:latin typeface="Arial"/>
                        </a:rPr>
                        <a:t> </a:t>
                      </a:r>
                      <a:r>
                        <a:rPr b="0" lang="en-US" sz="1800" spc="-1" strike="noStrike">
                          <a:latin typeface="Arial"/>
                        </a:rPr>
                        <a:t>lev</a:t>
                      </a:r>
                      <a:r>
                        <a:rPr b="0" lang="en-US" sz="1800" spc="-1" strike="noStrike">
                          <a:latin typeface="Arial"/>
                        </a:rPr>
                        <a:t>el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19640">
                <a:tc>
                  <a:txBody>
                    <a:bodyPr lIns="90000" rIns="90000" tIns="46800" bIns="46800"/>
                    <a:p>
                      <a:r>
                        <a:rPr b="0" lang="en-US" sz="1800" spc="-1" strike="noStrike">
                          <a:latin typeface="Arial"/>
                        </a:rPr>
                        <a:t>Ru</a:t>
                      </a:r>
                      <a:r>
                        <a:rPr b="0" lang="en-US" sz="1800" spc="-1" strike="noStrike">
                          <a:latin typeface="Arial"/>
                        </a:rPr>
                        <a:t>ns</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800" spc="-1" strike="noStrike">
                          <a:latin typeface="Arial"/>
                        </a:rPr>
                        <a:t>2</a:t>
                      </a:r>
                      <a:r>
                        <a:rPr b="0" lang="en-US" sz="1800" spc="-1" strike="noStrike" baseline="101000">
                          <a:latin typeface="Arial"/>
                        </a:rPr>
                        <a:t>nd</a:t>
                      </a:r>
                      <a:r>
                        <a:rPr b="0" lang="en-US" sz="1800" spc="-1" strike="noStrike">
                          <a:latin typeface="Arial"/>
                        </a:rPr>
                        <a:t> </a:t>
                      </a:r>
                      <a:r>
                        <a:rPr b="0" lang="en-US" sz="1800" spc="-1" strike="noStrike">
                          <a:latin typeface="Arial"/>
                        </a:rPr>
                        <a:t>lev</a:t>
                      </a:r>
                      <a:r>
                        <a:rPr b="0" lang="en-US" sz="1800" spc="-1" strike="noStrike">
                          <a:latin typeface="Arial"/>
                        </a:rPr>
                        <a:t>el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vMerge="1">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19640">
                <a:tc>
                  <a:txBody>
                    <a:bodyPr lIns="90000" rIns="90000" tIns="46800" bIns="46800"/>
                    <a:p>
                      <a:r>
                        <a:rPr b="0" lang="en-US" sz="1800" spc="-1" strike="noStrike">
                          <a:latin typeface="Arial"/>
                        </a:rPr>
                        <a:t>Group</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800" spc="-1" strike="noStrike">
                          <a:latin typeface="Arial"/>
                        </a:rPr>
                        <a:t>3</a:t>
                      </a:r>
                      <a:r>
                        <a:rPr b="0" lang="en-US" sz="1800" spc="-1" strike="noStrike" baseline="101000">
                          <a:latin typeface="Arial"/>
                        </a:rPr>
                        <a:t>rd</a:t>
                      </a:r>
                      <a:r>
                        <a:rPr b="0" lang="en-US" sz="1800" spc="-1" strike="noStrike">
                          <a:latin typeface="Arial"/>
                        </a:rPr>
                        <a:t> level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800" spc="-1" strike="noStrike">
                          <a:latin typeface="Arial"/>
                        </a:rPr>
                        <a:t>2</a:t>
                      </a:r>
                      <a:r>
                        <a:rPr b="0" lang="en-US" sz="1800" spc="-1" strike="noStrike" baseline="101000">
                          <a:latin typeface="Arial"/>
                        </a:rPr>
                        <a:t>nd</a:t>
                      </a:r>
                      <a:r>
                        <a:rPr b="0" lang="en-US" sz="1800" spc="-1" strike="noStrike">
                          <a:latin typeface="Arial"/>
                        </a:rPr>
                        <a:t> level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571680" y="0"/>
            <a:ext cx="912096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Group-level analysis.</a:t>
            </a:r>
            <a:endParaRPr b="0" lang="en-US" sz="4000" spc="-1" strike="noStrike">
              <a:latin typeface="Arial"/>
            </a:endParaRPr>
          </a:p>
        </p:txBody>
      </p:sp>
      <p:sp>
        <p:nvSpPr>
          <p:cNvPr id="177" name="CustomShape 2"/>
          <p:cNvSpPr/>
          <p:nvPr/>
        </p:nvSpPr>
        <p:spPr>
          <a:xfrm>
            <a:off x="155520" y="-136440"/>
            <a:ext cx="284760" cy="284760"/>
          </a:xfrm>
          <a:prstGeom prst="rect">
            <a:avLst/>
          </a:prstGeom>
          <a:noFill/>
          <a:ln>
            <a:noFill/>
          </a:ln>
        </p:spPr>
        <p:style>
          <a:lnRef idx="0"/>
          <a:fillRef idx="0"/>
          <a:effectRef idx="0"/>
          <a:fontRef idx="minor"/>
        </p:style>
      </p:sp>
      <p:sp>
        <p:nvSpPr>
          <p:cNvPr id="178" name="CustomShape 3"/>
          <p:cNvSpPr/>
          <p:nvPr/>
        </p:nvSpPr>
        <p:spPr>
          <a:xfrm>
            <a:off x="155520" y="-136440"/>
            <a:ext cx="284760" cy="284760"/>
          </a:xfrm>
          <a:prstGeom prst="rect">
            <a:avLst/>
          </a:prstGeom>
          <a:noFill/>
          <a:ln>
            <a:noFill/>
          </a:ln>
        </p:spPr>
        <p:style>
          <a:lnRef idx="0"/>
          <a:fillRef idx="0"/>
          <a:effectRef idx="0"/>
          <a:fontRef idx="minor"/>
        </p:style>
      </p:sp>
      <p:sp>
        <p:nvSpPr>
          <p:cNvPr id="179" name="CustomShape 4"/>
          <p:cNvSpPr/>
          <p:nvPr/>
        </p:nvSpPr>
        <p:spPr>
          <a:xfrm>
            <a:off x="155520" y="-136440"/>
            <a:ext cx="284760" cy="284760"/>
          </a:xfrm>
          <a:prstGeom prst="rect">
            <a:avLst/>
          </a:prstGeom>
          <a:noFill/>
          <a:ln>
            <a:noFill/>
          </a:ln>
        </p:spPr>
        <p:style>
          <a:lnRef idx="0"/>
          <a:fillRef idx="0"/>
          <a:effectRef idx="0"/>
          <a:fontRef idx="minor"/>
        </p:style>
      </p:sp>
      <p:sp>
        <p:nvSpPr>
          <p:cNvPr id="180" name="CustomShape 5"/>
          <p:cNvSpPr/>
          <p:nvPr/>
        </p:nvSpPr>
        <p:spPr>
          <a:xfrm>
            <a:off x="155520" y="-136440"/>
            <a:ext cx="284760" cy="284760"/>
          </a:xfrm>
          <a:prstGeom prst="rect">
            <a:avLst/>
          </a:prstGeom>
          <a:noFill/>
          <a:ln>
            <a:noFill/>
          </a:ln>
        </p:spPr>
        <p:style>
          <a:lnRef idx="0"/>
          <a:fillRef idx="0"/>
          <a:effectRef idx="0"/>
          <a:fontRef idx="minor"/>
        </p:style>
      </p:sp>
      <p:sp>
        <p:nvSpPr>
          <p:cNvPr id="181" name="CustomShape 6"/>
          <p:cNvSpPr/>
          <p:nvPr/>
        </p:nvSpPr>
        <p:spPr>
          <a:xfrm>
            <a:off x="880560" y="1463040"/>
            <a:ext cx="533736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So how do we do this? Back to RTs...</a:t>
            </a:r>
            <a:endParaRPr b="0" lang="en-US" sz="1600" spc="-1" strike="noStrike">
              <a:latin typeface="Arial"/>
            </a:endParaRPr>
          </a:p>
        </p:txBody>
      </p:sp>
      <p:graphicFrame>
        <p:nvGraphicFramePr>
          <p:cNvPr id="182" name="Table 7"/>
          <p:cNvGraphicFramePr/>
          <p:nvPr/>
        </p:nvGraphicFramePr>
        <p:xfrm>
          <a:off x="951840" y="2034720"/>
          <a:ext cx="5588640" cy="3598560"/>
        </p:xfrm>
        <a:graphic>
          <a:graphicData uri="http://schemas.openxmlformats.org/drawingml/2006/table">
            <a:tbl>
              <a:tblPr/>
              <a:tblGrid>
                <a:gridCol w="1165320"/>
                <a:gridCol w="1235880"/>
                <a:gridCol w="1325520"/>
                <a:gridCol w="1861920"/>
              </a:tblGrid>
              <a:tr h="708120">
                <a:tc>
                  <a:txBody>
                    <a:bodyPr lIns="90000" rIns="90000" tIns="46800" bIns="46800"/>
                    <a:p>
                      <a:r>
                        <a:rPr b="0" lang="en-US" sz="1400" spc="-1" strike="noStrike">
                          <a:latin typeface="Arial"/>
                        </a:rPr>
                        <a:t>Participants / Conditions</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400" spc="-1" strike="noStrike">
                          <a:latin typeface="Arial"/>
                        </a:rPr>
                        <a:t>Congruent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400" spc="-1" strike="noStrike">
                          <a:latin typeface="Arial"/>
                        </a:rPr>
                        <a:t>Incongruent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400" spc="-1" strike="noStrike">
                          <a:latin typeface="Arial"/>
                        </a:rPr>
                        <a:t>Congruituy effect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19640">
                <a:tc>
                  <a:txBody>
                    <a:bodyPr lIns="90000" rIns="90000" tIns="46800" bIns="46800"/>
                    <a:p>
                      <a:r>
                        <a:rPr b="0" lang="en-US" sz="1400" spc="-1" strike="noStrike">
                          <a:latin typeface="Arial"/>
                        </a:rPr>
                        <a:t>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750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889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r"/>
                      <a:r>
                        <a:rPr b="0" lang="en-US" sz="1800" spc="-1" strike="noStrike">
                          <a:latin typeface="Arial"/>
                        </a:rPr>
                        <a:t>139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19640">
                <a:tc>
                  <a:txBody>
                    <a:bodyPr lIns="90000" rIns="90000" tIns="46800" bIns="46800"/>
                    <a:p>
                      <a:r>
                        <a:rPr b="0" lang="en-US" sz="1400" spc="-1" strike="noStrike">
                          <a:latin typeface="Arial"/>
                        </a:rPr>
                        <a:t>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322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569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r"/>
                      <a:r>
                        <a:rPr b="0" lang="en-US" sz="1800" spc="-1" strike="noStrike">
                          <a:latin typeface="Arial"/>
                        </a:rPr>
                        <a:t>247</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0">
                <a:tc>
                  <a:txBody>
                    <a:bodyPr lIns="90000" rIns="90000" tIns="46800" bIns="46800"/>
                    <a:p>
                      <a:r>
                        <a:rPr b="0" lang="en-US" sz="1400" spc="-1" strike="noStrike">
                          <a:latin typeface="Arial"/>
                        </a:rPr>
                        <a:t>3</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477</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789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r"/>
                      <a:r>
                        <a:rPr b="0" lang="en-US" sz="1800" spc="-1" strike="noStrike">
                          <a:latin typeface="Arial"/>
                        </a:rPr>
                        <a:t>312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0">
                <a:tc>
                  <a:txBody>
                    <a:bodyPr lIns="90000" rIns="90000" tIns="46800" bIns="46800"/>
                    <a:p>
                      <a:r>
                        <a:rPr b="0" lang="en-US" sz="1400" spc="-1" strike="noStrike">
                          <a:latin typeface="Arial"/>
                        </a:rPr>
                        <a:t>4</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566</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865</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r"/>
                      <a:r>
                        <a:rPr b="0" lang="en-US" sz="1800" spc="-1" strike="noStrike">
                          <a:latin typeface="Arial"/>
                        </a:rPr>
                        <a:t>299</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0">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183" name="CustomShape 8"/>
          <p:cNvSpPr/>
          <p:nvPr/>
        </p:nvSpPr>
        <p:spPr>
          <a:xfrm>
            <a:off x="6915600" y="2011680"/>
            <a:ext cx="2594160" cy="8229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We can </a:t>
            </a:r>
            <a:r>
              <a:rPr b="0" lang="en-US" sz="1600" spc="-1" strike="noStrike">
                <a:solidFill>
                  <a:srgbClr val="000000"/>
                </a:solidFill>
                <a:latin typeface="Calibri"/>
                <a:ea typeface="DejaVu Sans"/>
              </a:rPr>
              <a:t>take these </a:t>
            </a:r>
            <a:r>
              <a:rPr b="0" lang="en-US" sz="1600" spc="-1" strike="noStrike">
                <a:solidFill>
                  <a:srgbClr val="000000"/>
                </a:solidFill>
                <a:latin typeface="Calibri"/>
                <a:ea typeface="DejaVu Sans"/>
              </a:rPr>
              <a:t>values and </a:t>
            </a:r>
            <a:r>
              <a:rPr b="0" lang="en-US" sz="1600" spc="-1" strike="noStrike">
                <a:solidFill>
                  <a:srgbClr val="000000"/>
                </a:solidFill>
                <a:latin typeface="Calibri"/>
                <a:ea typeface="DejaVu Sans"/>
              </a:rPr>
              <a:t>run T test </a:t>
            </a:r>
            <a:r>
              <a:rPr b="0" lang="en-US" sz="1600" spc="-1" strike="noStrike">
                <a:solidFill>
                  <a:srgbClr val="000000"/>
                </a:solidFill>
                <a:latin typeface="Calibri"/>
                <a:ea typeface="DejaVu Sans"/>
              </a:rPr>
              <a:t>against </a:t>
            </a:r>
            <a:r>
              <a:rPr b="0" lang="en-US" sz="1600" spc="-1" strike="noStrike">
                <a:solidFill>
                  <a:srgbClr val="000000"/>
                </a:solidFill>
                <a:latin typeface="Calibri"/>
                <a:ea typeface="DejaVu Sans"/>
              </a:rPr>
              <a:t>zero.</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Calibri"/>
                <a:ea typeface="DejaVu Sans"/>
              </a:rPr>
              <a:t>We will get </a:t>
            </a:r>
            <a:r>
              <a:rPr b="0" lang="en-US" sz="1600" spc="-1" strike="noStrike">
                <a:solidFill>
                  <a:srgbClr val="000000"/>
                </a:solidFill>
                <a:latin typeface="Calibri"/>
                <a:ea typeface="DejaVu Sans"/>
              </a:rPr>
              <a:t>a T value.</a:t>
            </a:r>
            <a:endParaRPr b="0" lang="en-US" sz="1600" spc="-1" strike="noStrike">
              <a:latin typeface="Arial"/>
            </a:endParaRPr>
          </a:p>
        </p:txBody>
      </p:sp>
      <p:sp>
        <p:nvSpPr>
          <p:cNvPr id="184" name="CustomShape 9"/>
          <p:cNvSpPr/>
          <p:nvPr/>
        </p:nvSpPr>
        <p:spPr>
          <a:xfrm>
            <a:off x="7007040" y="5029200"/>
            <a:ext cx="2594160" cy="822960"/>
          </a:xfrm>
          <a:prstGeom prst="rect">
            <a:avLst/>
          </a:prstGeom>
          <a:solidFill>
            <a:srgbClr val="ffffff"/>
          </a:solid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latin typeface="Calibri"/>
                <a:ea typeface="DejaVu Sans"/>
              </a:rPr>
              <a:t>QU</a:t>
            </a:r>
            <a:r>
              <a:rPr b="1" lang="en-US" sz="1600" spc="-1" strike="noStrike">
                <a:solidFill>
                  <a:srgbClr val="000000"/>
                </a:solidFill>
                <a:latin typeface="Calibri"/>
                <a:ea typeface="DejaVu Sans"/>
              </a:rPr>
              <a:t>EST</a:t>
            </a:r>
            <a:r>
              <a:rPr b="1" lang="en-US" sz="1600" spc="-1" strike="noStrike">
                <a:solidFill>
                  <a:srgbClr val="000000"/>
                </a:solidFill>
                <a:latin typeface="Calibri"/>
                <a:ea typeface="DejaVu Sans"/>
              </a:rPr>
              <a:t>ION</a:t>
            </a:r>
            <a:r>
              <a:rPr b="1" lang="en-US" sz="1600" spc="-1" strike="noStrike">
                <a:solidFill>
                  <a:srgbClr val="000000"/>
                </a:solidFill>
                <a:latin typeface="Calibri"/>
                <a:ea typeface="DejaVu Sans"/>
              </a:rPr>
              <a:t>: </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Wh</a:t>
            </a:r>
            <a:r>
              <a:rPr b="0" lang="en-US" sz="1600" spc="-1" strike="noStrike">
                <a:solidFill>
                  <a:srgbClr val="000000"/>
                </a:solidFill>
                <a:latin typeface="Calibri"/>
                <a:ea typeface="DejaVu Sans"/>
              </a:rPr>
              <a:t>at </a:t>
            </a:r>
            <a:r>
              <a:rPr b="0" lang="en-US" sz="1600" spc="-1" strike="noStrike">
                <a:solidFill>
                  <a:srgbClr val="000000"/>
                </a:solidFill>
                <a:latin typeface="Calibri"/>
                <a:ea typeface="DejaVu Sans"/>
              </a:rPr>
              <a:t>will </a:t>
            </a:r>
            <a:r>
              <a:rPr b="0" lang="en-US" sz="1600" spc="-1" strike="noStrike">
                <a:solidFill>
                  <a:srgbClr val="000000"/>
                </a:solidFill>
                <a:latin typeface="Calibri"/>
                <a:ea typeface="DejaVu Sans"/>
              </a:rPr>
              <a:t>this </a:t>
            </a:r>
            <a:r>
              <a:rPr b="0" lang="en-US" sz="1600" spc="-1" strike="noStrike">
                <a:solidFill>
                  <a:srgbClr val="000000"/>
                </a:solidFill>
                <a:latin typeface="Calibri"/>
                <a:ea typeface="DejaVu Sans"/>
              </a:rPr>
              <a:t>test </a:t>
            </a:r>
            <a:r>
              <a:rPr b="0" lang="en-US" sz="1600" spc="-1" strike="noStrike">
                <a:solidFill>
                  <a:srgbClr val="000000"/>
                </a:solidFill>
                <a:latin typeface="Calibri"/>
                <a:ea typeface="DejaVu Sans"/>
              </a:rPr>
              <a:t>tell </a:t>
            </a:r>
            <a:r>
              <a:rPr b="0" lang="en-US" sz="1600" spc="-1" strike="noStrike">
                <a:solidFill>
                  <a:srgbClr val="000000"/>
                </a:solidFill>
                <a:latin typeface="Calibri"/>
                <a:ea typeface="DejaVu Sans"/>
              </a:rPr>
              <a:t>us?</a:t>
            </a:r>
            <a:endParaRPr b="0" lang="en-US" sz="16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a:t>
            </a:r>
            <a:r>
              <a:rPr b="0" lang="en-US" sz="4000" spc="-1" strike="noStrike">
                <a:solidFill>
                  <a:srgbClr val="000000"/>
                </a:solidFill>
                <a:latin typeface="Baskerville Old Face"/>
                <a:ea typeface="DejaVu Sans"/>
              </a:rPr>
              <a:t>nc</a:t>
            </a:r>
            <a:r>
              <a:rPr b="0" lang="en-US" sz="4000" spc="-1" strike="noStrike">
                <a:solidFill>
                  <a:srgbClr val="000000"/>
                </a:solidFill>
                <a:latin typeface="Baskerville Old Face"/>
                <a:ea typeface="DejaVu Sans"/>
              </a:rPr>
              <a:t>ti</a:t>
            </a:r>
            <a:r>
              <a:rPr b="0" lang="en-US" sz="4000" spc="-1" strike="noStrike">
                <a:solidFill>
                  <a:srgbClr val="000000"/>
                </a:solidFill>
                <a:latin typeface="Baskerville Old Face"/>
                <a:ea typeface="DejaVu Sans"/>
              </a:rPr>
              <a:t>o</a:t>
            </a:r>
            <a:r>
              <a:rPr b="0" lang="en-US" sz="4000" spc="-1" strike="noStrike">
                <a:solidFill>
                  <a:srgbClr val="000000"/>
                </a:solidFill>
                <a:latin typeface="Baskerville Old Face"/>
                <a:ea typeface="DejaVu Sans"/>
              </a:rPr>
              <a:t>n</a:t>
            </a:r>
            <a:r>
              <a:rPr b="0" lang="en-US" sz="4000" spc="-1" strike="noStrike">
                <a:solidFill>
                  <a:srgbClr val="000000"/>
                </a:solidFill>
                <a:latin typeface="Baskerville Old Face"/>
                <a:ea typeface="DejaVu Sans"/>
              </a:rPr>
              <a:t>al </a:t>
            </a:r>
            <a:r>
              <a:rPr b="0" lang="en-US" sz="4000" spc="-1" strike="noStrike">
                <a:solidFill>
                  <a:srgbClr val="000000"/>
                </a:solidFill>
                <a:latin typeface="Baskerville Old Face"/>
                <a:ea typeface="DejaVu Sans"/>
              </a:rPr>
              <a:t>M</a:t>
            </a:r>
            <a:r>
              <a:rPr b="0" lang="en-US" sz="4000" spc="-1" strike="noStrike">
                <a:solidFill>
                  <a:srgbClr val="000000"/>
                </a:solidFill>
                <a:latin typeface="Baskerville Old Face"/>
                <a:ea typeface="DejaVu Sans"/>
              </a:rPr>
              <a:t>RI</a:t>
            </a:r>
            <a:r>
              <a:rPr b="0" lang="en-US" sz="4000" spc="-1" strike="noStrike">
                <a:solidFill>
                  <a:srgbClr val="000000"/>
                </a:solidFill>
                <a:latin typeface="Baskerville Old Face"/>
                <a:ea typeface="DejaVu Sans"/>
              </a:rPr>
              <a:t>. </a:t>
            </a:r>
            <a:r>
              <a:rPr b="0" lang="en-US" sz="4000" spc="-1" strike="noStrike">
                <a:solidFill>
                  <a:srgbClr val="000000"/>
                </a:solidFill>
                <a:latin typeface="Baskerville Old Face"/>
                <a:ea typeface="DejaVu Sans"/>
              </a:rPr>
              <a:t>Gr</a:t>
            </a:r>
            <a:r>
              <a:rPr b="0" lang="en-US" sz="4000" spc="-1" strike="noStrike">
                <a:solidFill>
                  <a:srgbClr val="000000"/>
                </a:solidFill>
                <a:latin typeface="Baskerville Old Face"/>
                <a:ea typeface="DejaVu Sans"/>
              </a:rPr>
              <a:t>o</a:t>
            </a:r>
            <a:r>
              <a:rPr b="0" lang="en-US" sz="4000" spc="-1" strike="noStrike">
                <a:solidFill>
                  <a:srgbClr val="000000"/>
                </a:solidFill>
                <a:latin typeface="Baskerville Old Face"/>
                <a:ea typeface="DejaVu Sans"/>
              </a:rPr>
              <a:t>u</a:t>
            </a:r>
            <a:r>
              <a:rPr b="0" lang="en-US" sz="4000" spc="-1" strike="noStrike">
                <a:solidFill>
                  <a:srgbClr val="000000"/>
                </a:solidFill>
                <a:latin typeface="Baskerville Old Face"/>
                <a:ea typeface="DejaVu Sans"/>
              </a:rPr>
              <a:t>p-</a:t>
            </a:r>
            <a:r>
              <a:rPr b="0" lang="en-US" sz="4000" spc="-1" strike="noStrike">
                <a:solidFill>
                  <a:srgbClr val="000000"/>
                </a:solidFill>
                <a:latin typeface="Baskerville Old Face"/>
                <a:ea typeface="DejaVu Sans"/>
              </a:rPr>
              <a:t>le</a:t>
            </a:r>
            <a:r>
              <a:rPr b="0" lang="en-US" sz="4000" spc="-1" strike="noStrike">
                <a:solidFill>
                  <a:srgbClr val="000000"/>
                </a:solidFill>
                <a:latin typeface="Baskerville Old Face"/>
                <a:ea typeface="DejaVu Sans"/>
              </a:rPr>
              <a:t>ve</a:t>
            </a:r>
            <a:r>
              <a:rPr b="0" lang="en-US" sz="4000" spc="-1" strike="noStrike">
                <a:solidFill>
                  <a:srgbClr val="000000"/>
                </a:solidFill>
                <a:latin typeface="Baskerville Old Face"/>
                <a:ea typeface="DejaVu Sans"/>
              </a:rPr>
              <a:t>l </a:t>
            </a:r>
            <a:r>
              <a:rPr b="0" lang="en-US" sz="4000" spc="-1" strike="noStrike">
                <a:solidFill>
                  <a:srgbClr val="000000"/>
                </a:solidFill>
                <a:latin typeface="Baskerville Old Face"/>
                <a:ea typeface="DejaVu Sans"/>
              </a:rPr>
              <a:t>a</a:t>
            </a:r>
            <a:r>
              <a:rPr b="0" lang="en-US" sz="4000" spc="-1" strike="noStrike">
                <a:solidFill>
                  <a:srgbClr val="000000"/>
                </a:solidFill>
                <a:latin typeface="Baskerville Old Face"/>
                <a:ea typeface="DejaVu Sans"/>
              </a:rPr>
              <a:t>n</a:t>
            </a:r>
            <a:r>
              <a:rPr b="0" lang="en-US" sz="4000" spc="-1" strike="noStrike">
                <a:solidFill>
                  <a:srgbClr val="000000"/>
                </a:solidFill>
                <a:latin typeface="Baskerville Old Face"/>
                <a:ea typeface="DejaVu Sans"/>
              </a:rPr>
              <a:t>al</a:t>
            </a:r>
            <a:r>
              <a:rPr b="0" lang="en-US" sz="4000" spc="-1" strike="noStrike">
                <a:solidFill>
                  <a:srgbClr val="000000"/>
                </a:solidFill>
                <a:latin typeface="Baskerville Old Face"/>
                <a:ea typeface="DejaVu Sans"/>
              </a:rPr>
              <a:t>ys</a:t>
            </a:r>
            <a:r>
              <a:rPr b="0" lang="en-US" sz="4000" spc="-1" strike="noStrike">
                <a:solidFill>
                  <a:srgbClr val="000000"/>
                </a:solidFill>
                <a:latin typeface="Baskerville Old Face"/>
                <a:ea typeface="DejaVu Sans"/>
              </a:rPr>
              <a:t>is.</a:t>
            </a:r>
            <a:endParaRPr b="0" lang="en-US" sz="4000" spc="-1" strike="noStrike">
              <a:latin typeface="Arial"/>
            </a:endParaRPr>
          </a:p>
        </p:txBody>
      </p:sp>
      <p:sp>
        <p:nvSpPr>
          <p:cNvPr id="186" name="CustomShape 2"/>
          <p:cNvSpPr/>
          <p:nvPr/>
        </p:nvSpPr>
        <p:spPr>
          <a:xfrm>
            <a:off x="155520" y="-136440"/>
            <a:ext cx="284760" cy="284760"/>
          </a:xfrm>
          <a:prstGeom prst="rect">
            <a:avLst/>
          </a:prstGeom>
          <a:noFill/>
          <a:ln>
            <a:noFill/>
          </a:ln>
        </p:spPr>
        <p:style>
          <a:lnRef idx="0"/>
          <a:fillRef idx="0"/>
          <a:effectRef idx="0"/>
          <a:fontRef idx="minor"/>
        </p:style>
      </p:sp>
      <p:sp>
        <p:nvSpPr>
          <p:cNvPr id="187" name="CustomShape 3"/>
          <p:cNvSpPr/>
          <p:nvPr/>
        </p:nvSpPr>
        <p:spPr>
          <a:xfrm>
            <a:off x="155520" y="-136440"/>
            <a:ext cx="284760" cy="284760"/>
          </a:xfrm>
          <a:prstGeom prst="rect">
            <a:avLst/>
          </a:prstGeom>
          <a:noFill/>
          <a:ln>
            <a:noFill/>
          </a:ln>
        </p:spPr>
        <p:style>
          <a:lnRef idx="0"/>
          <a:fillRef idx="0"/>
          <a:effectRef idx="0"/>
          <a:fontRef idx="minor"/>
        </p:style>
      </p:sp>
      <p:sp>
        <p:nvSpPr>
          <p:cNvPr id="188" name="CustomShape 4"/>
          <p:cNvSpPr/>
          <p:nvPr/>
        </p:nvSpPr>
        <p:spPr>
          <a:xfrm>
            <a:off x="155520" y="-136440"/>
            <a:ext cx="284760" cy="284760"/>
          </a:xfrm>
          <a:prstGeom prst="rect">
            <a:avLst/>
          </a:prstGeom>
          <a:noFill/>
          <a:ln>
            <a:noFill/>
          </a:ln>
        </p:spPr>
        <p:style>
          <a:lnRef idx="0"/>
          <a:fillRef idx="0"/>
          <a:effectRef idx="0"/>
          <a:fontRef idx="minor"/>
        </p:style>
      </p:sp>
      <p:sp>
        <p:nvSpPr>
          <p:cNvPr id="189" name="CustomShape 5"/>
          <p:cNvSpPr/>
          <p:nvPr/>
        </p:nvSpPr>
        <p:spPr>
          <a:xfrm>
            <a:off x="155520" y="-136440"/>
            <a:ext cx="284760" cy="284760"/>
          </a:xfrm>
          <a:prstGeom prst="rect">
            <a:avLst/>
          </a:prstGeom>
          <a:noFill/>
          <a:ln>
            <a:noFill/>
          </a:ln>
        </p:spPr>
        <p:style>
          <a:lnRef idx="0"/>
          <a:fillRef idx="0"/>
          <a:effectRef idx="0"/>
          <a:fontRef idx="minor"/>
        </p:style>
      </p:sp>
      <p:sp>
        <p:nvSpPr>
          <p:cNvPr id="190" name="CustomShape 6"/>
          <p:cNvSpPr/>
          <p:nvPr/>
        </p:nvSpPr>
        <p:spPr>
          <a:xfrm>
            <a:off x="880560" y="1463040"/>
            <a:ext cx="533736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What if we do this in one voxel?</a:t>
            </a:r>
            <a:endParaRPr b="0" lang="en-US" sz="1600" spc="-1" strike="noStrike">
              <a:latin typeface="Arial"/>
            </a:endParaRPr>
          </a:p>
        </p:txBody>
      </p:sp>
      <p:graphicFrame>
        <p:nvGraphicFramePr>
          <p:cNvPr id="191" name="Table 7"/>
          <p:cNvGraphicFramePr/>
          <p:nvPr/>
        </p:nvGraphicFramePr>
        <p:xfrm>
          <a:off x="951840" y="2034720"/>
          <a:ext cx="5588640" cy="3598560"/>
        </p:xfrm>
        <a:graphic>
          <a:graphicData uri="http://schemas.openxmlformats.org/drawingml/2006/table">
            <a:tbl>
              <a:tblPr/>
              <a:tblGrid>
                <a:gridCol w="1165320"/>
                <a:gridCol w="1235880"/>
                <a:gridCol w="1325520"/>
                <a:gridCol w="1861920"/>
              </a:tblGrid>
              <a:tr h="708120">
                <a:tc>
                  <a:txBody>
                    <a:bodyPr lIns="90000" rIns="90000" tIns="46800" bIns="46800"/>
                    <a:p>
                      <a:r>
                        <a:rPr b="0" lang="en-US" sz="1400" spc="-1" strike="noStrike">
                          <a:latin typeface="Arial"/>
                        </a:rPr>
                        <a:t>Participants / Conditions</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400" spc="-1" strike="noStrike">
                          <a:latin typeface="Arial"/>
                        </a:rPr>
                        <a:t>Congruent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400" spc="-1" strike="noStrike">
                          <a:latin typeface="Arial"/>
                        </a:rPr>
                        <a:t>Incongruent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400" spc="-1" strike="noStrike">
                          <a:latin typeface="Arial"/>
                        </a:rPr>
                        <a:t>Congruituy effect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19640">
                <a:tc>
                  <a:txBody>
                    <a:bodyPr lIns="90000" rIns="90000" tIns="46800" bIns="46800"/>
                    <a:p>
                      <a:r>
                        <a:rPr b="0" lang="en-US" sz="1400" spc="-1" strike="noStrike">
                          <a:latin typeface="Arial"/>
                        </a:rPr>
                        <a:t>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1750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889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0" rIns="0" tIns="0" bIns="0"/>
                    <a:p>
                      <a:pPr algn="r"/>
                      <a:r>
                        <a:rPr b="0" lang="en-US" sz="2400" spc="-1" strike="noStrike">
                          <a:latin typeface="Times New Roman"/>
                        </a:rPr>
                        <a:t>-861</a:t>
                      </a:r>
                      <a:endParaRPr b="0" lang="en-US" sz="2400" spc="-1" strike="noStrike">
                        <a:latin typeface="Times New Roman"/>
                      </a:endParaRPr>
                    </a:p>
                  </a:txBody>
                  <a:tcPr>
                    <a:solidFill>
                      <a:srgbClr val="729fcf"/>
                    </a:solidFill>
                  </a:tcPr>
                </a:tc>
              </a:tr>
              <a:tr h="719640">
                <a:tc>
                  <a:txBody>
                    <a:bodyPr lIns="90000" rIns="90000" tIns="46800" bIns="46800"/>
                    <a:p>
                      <a:r>
                        <a:rPr b="0" lang="en-US" sz="1400" spc="-1" strike="noStrike">
                          <a:latin typeface="Arial"/>
                        </a:rPr>
                        <a:t>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2322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1569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0" rIns="0" tIns="0" bIns="0"/>
                    <a:p>
                      <a:pPr algn="r"/>
                      <a:r>
                        <a:rPr b="0" lang="en-US" sz="2400" spc="-1" strike="noStrike">
                          <a:latin typeface="Times New Roman"/>
                        </a:rPr>
                        <a:t>-753</a:t>
                      </a:r>
                      <a:endParaRPr b="0" lang="en-US" sz="2400" spc="-1" strike="noStrike">
                        <a:latin typeface="Times New Roman"/>
                      </a:endParaRPr>
                    </a:p>
                  </a:txBody>
                  <a:tcPr>
                    <a:solidFill>
                      <a:srgbClr val="729fcf"/>
                    </a:solidFill>
                  </a:tcPr>
                </a:tc>
              </a:tr>
              <a:tr h="0">
                <a:tc>
                  <a:txBody>
                    <a:bodyPr lIns="90000" rIns="90000" tIns="46800" bIns="46800"/>
                    <a:p>
                      <a:r>
                        <a:rPr b="0" lang="en-US" sz="1400" spc="-1" strike="noStrike">
                          <a:latin typeface="Arial"/>
                        </a:rPr>
                        <a:t>3</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-477</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-789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0" rIns="0" tIns="0" bIns="0"/>
                    <a:p>
                      <a:pPr algn="r"/>
                      <a:r>
                        <a:rPr b="0" lang="en-US" sz="2400" spc="-1" strike="noStrike">
                          <a:latin typeface="Times New Roman"/>
                        </a:rPr>
                        <a:t>-312</a:t>
                      </a:r>
                      <a:endParaRPr b="0" lang="en-US" sz="2400" spc="-1" strike="noStrike">
                        <a:latin typeface="Times New Roman"/>
                      </a:endParaRPr>
                    </a:p>
                  </a:txBody>
                  <a:tcPr>
                    <a:solidFill>
                      <a:srgbClr val="729fcf"/>
                    </a:solidFill>
                  </a:tcPr>
                </a:tc>
              </a:tr>
              <a:tr h="0">
                <a:tc>
                  <a:txBody>
                    <a:bodyPr lIns="90000" rIns="90000" tIns="46800" bIns="46800"/>
                    <a:p>
                      <a:r>
                        <a:rPr b="0" lang="en-US" sz="1400" spc="-1" strike="noStrike">
                          <a:latin typeface="Arial"/>
                        </a:rPr>
                        <a:t>4</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638</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-1556</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0" rIns="0" tIns="0" bIns="0"/>
                    <a:p>
                      <a:pPr algn="r"/>
                      <a:r>
                        <a:rPr b="0" lang="en-US" sz="2400" spc="-1" strike="noStrike">
                          <a:latin typeface="Times New Roman"/>
                        </a:rPr>
                        <a:t>-2194</a:t>
                      </a:r>
                      <a:endParaRPr b="0" lang="en-US" sz="2400" spc="-1" strike="noStrike">
                        <a:latin typeface="Times New Roman"/>
                      </a:endParaRPr>
                    </a:p>
                  </a:txBody>
                  <a:tcPr>
                    <a:solidFill>
                      <a:srgbClr val="729fcf"/>
                    </a:solidFill>
                  </a:tcPr>
                </a:tc>
              </a:tr>
              <a:tr h="0">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192" name="CustomShape 8"/>
          <p:cNvSpPr/>
          <p:nvPr/>
        </p:nvSpPr>
        <p:spPr>
          <a:xfrm>
            <a:off x="6915600" y="2011680"/>
            <a:ext cx="2594160" cy="8229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We can take these values and run T test against zero.</a:t>
            </a:r>
            <a:endParaRPr b="0" lang="en-US" sz="1600" spc="-1" strike="noStrike">
              <a:latin typeface="Arial"/>
            </a:endParaRPr>
          </a:p>
        </p:txBody>
      </p:sp>
      <p:sp>
        <p:nvSpPr>
          <p:cNvPr id="193" name="CustomShape 9"/>
          <p:cNvSpPr/>
          <p:nvPr/>
        </p:nvSpPr>
        <p:spPr>
          <a:xfrm>
            <a:off x="7007040" y="3657600"/>
            <a:ext cx="2594160" cy="822960"/>
          </a:xfrm>
          <a:prstGeom prst="rect">
            <a:avLst/>
          </a:prstGeom>
          <a:solidFill>
            <a:srgbClr val="ffffff"/>
          </a:solid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latin typeface="Calibri"/>
                <a:ea typeface="DejaVu Sans"/>
              </a:rPr>
              <a:t>QUESTION: </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What will this test tell us?</a:t>
            </a:r>
            <a:endParaRPr b="0" lang="en-US" sz="16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571680" y="0"/>
            <a:ext cx="9120960" cy="738720"/>
          </a:xfrm>
          <a:prstGeom prst="rect">
            <a:avLst/>
          </a:prstGeom>
          <a:noFill/>
          <a:ln>
            <a:noFill/>
          </a:ln>
        </p:spPr>
        <p:style>
          <a:lnRef idx="0"/>
          <a:fillRef idx="0"/>
          <a:effectRef idx="0"/>
          <a:fontRef idx="minor"/>
        </p:style>
        <p:txBody>
          <a:bodyPr lIns="90000" rIns="90000" tIns="45000" bIns="45000"/>
          <a:p>
            <a:pPr>
              <a:lnSpc>
                <a:spcPct val="100000"/>
              </a:lnSpc>
            </a:pPr>
            <a:r>
              <a:rPr b="0" lang="en-US" sz="4000" spc="-1" strike="noStrike">
                <a:solidFill>
                  <a:srgbClr val="000000"/>
                </a:solidFill>
                <a:latin typeface="Baskerville Old Face"/>
                <a:ea typeface="DejaVu Sans"/>
              </a:rPr>
              <a:t>Functional MRI. Group-level analysis.</a:t>
            </a:r>
            <a:endParaRPr b="0" lang="en-US" sz="4000" spc="-1" strike="noStrike">
              <a:latin typeface="Arial"/>
            </a:endParaRPr>
          </a:p>
        </p:txBody>
      </p:sp>
      <p:sp>
        <p:nvSpPr>
          <p:cNvPr id="195" name="CustomShape 2"/>
          <p:cNvSpPr/>
          <p:nvPr/>
        </p:nvSpPr>
        <p:spPr>
          <a:xfrm>
            <a:off x="155520" y="-136440"/>
            <a:ext cx="284760" cy="284760"/>
          </a:xfrm>
          <a:prstGeom prst="rect">
            <a:avLst/>
          </a:prstGeom>
          <a:noFill/>
          <a:ln>
            <a:noFill/>
          </a:ln>
        </p:spPr>
        <p:style>
          <a:lnRef idx="0"/>
          <a:fillRef idx="0"/>
          <a:effectRef idx="0"/>
          <a:fontRef idx="minor"/>
        </p:style>
      </p:sp>
      <p:sp>
        <p:nvSpPr>
          <p:cNvPr id="196" name="CustomShape 3"/>
          <p:cNvSpPr/>
          <p:nvPr/>
        </p:nvSpPr>
        <p:spPr>
          <a:xfrm>
            <a:off x="155520" y="-136440"/>
            <a:ext cx="284760" cy="284760"/>
          </a:xfrm>
          <a:prstGeom prst="rect">
            <a:avLst/>
          </a:prstGeom>
          <a:noFill/>
          <a:ln>
            <a:noFill/>
          </a:ln>
        </p:spPr>
        <p:style>
          <a:lnRef idx="0"/>
          <a:fillRef idx="0"/>
          <a:effectRef idx="0"/>
          <a:fontRef idx="minor"/>
        </p:style>
      </p:sp>
      <p:sp>
        <p:nvSpPr>
          <p:cNvPr id="197" name="CustomShape 4"/>
          <p:cNvSpPr/>
          <p:nvPr/>
        </p:nvSpPr>
        <p:spPr>
          <a:xfrm>
            <a:off x="155520" y="-136440"/>
            <a:ext cx="284760" cy="284760"/>
          </a:xfrm>
          <a:prstGeom prst="rect">
            <a:avLst/>
          </a:prstGeom>
          <a:noFill/>
          <a:ln>
            <a:noFill/>
          </a:ln>
        </p:spPr>
        <p:style>
          <a:lnRef idx="0"/>
          <a:fillRef idx="0"/>
          <a:effectRef idx="0"/>
          <a:fontRef idx="minor"/>
        </p:style>
      </p:sp>
      <p:sp>
        <p:nvSpPr>
          <p:cNvPr id="198" name="CustomShape 5"/>
          <p:cNvSpPr/>
          <p:nvPr/>
        </p:nvSpPr>
        <p:spPr>
          <a:xfrm>
            <a:off x="155520" y="-136440"/>
            <a:ext cx="284760" cy="284760"/>
          </a:xfrm>
          <a:prstGeom prst="rect">
            <a:avLst/>
          </a:prstGeom>
          <a:noFill/>
          <a:ln>
            <a:noFill/>
          </a:ln>
        </p:spPr>
        <p:style>
          <a:lnRef idx="0"/>
          <a:fillRef idx="0"/>
          <a:effectRef idx="0"/>
          <a:fontRef idx="minor"/>
        </p:style>
      </p:sp>
      <p:sp>
        <p:nvSpPr>
          <p:cNvPr id="199" name="CustomShape 6"/>
          <p:cNvSpPr/>
          <p:nvPr/>
        </p:nvSpPr>
        <p:spPr>
          <a:xfrm>
            <a:off x="880560" y="1463040"/>
            <a:ext cx="5337360" cy="4572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And if we run this in all the v</a:t>
            </a:r>
            <a:endParaRPr b="0" lang="en-US" sz="1600" spc="-1" strike="noStrike">
              <a:latin typeface="Arial"/>
            </a:endParaRPr>
          </a:p>
        </p:txBody>
      </p:sp>
      <p:graphicFrame>
        <p:nvGraphicFramePr>
          <p:cNvPr id="200" name="Table 7"/>
          <p:cNvGraphicFramePr/>
          <p:nvPr/>
        </p:nvGraphicFramePr>
        <p:xfrm>
          <a:off x="951840" y="2034720"/>
          <a:ext cx="5588640" cy="3598560"/>
        </p:xfrm>
        <a:graphic>
          <a:graphicData uri="http://schemas.openxmlformats.org/drawingml/2006/table">
            <a:tbl>
              <a:tblPr/>
              <a:tblGrid>
                <a:gridCol w="1165320"/>
                <a:gridCol w="1235880"/>
                <a:gridCol w="1325520"/>
                <a:gridCol w="1861920"/>
              </a:tblGrid>
              <a:tr h="708120">
                <a:tc>
                  <a:txBody>
                    <a:bodyPr lIns="90000" rIns="90000" tIns="46800" bIns="46800"/>
                    <a:p>
                      <a:r>
                        <a:rPr b="0" lang="en-US" sz="1400" spc="-1" strike="noStrike">
                          <a:latin typeface="Arial"/>
                        </a:rPr>
                        <a:t>Voxels / Conditions</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400" spc="-1" strike="noStrike">
                          <a:latin typeface="Arial"/>
                        </a:rPr>
                        <a:t>Congruent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400" spc="-1" strike="noStrike">
                          <a:latin typeface="Arial"/>
                        </a:rPr>
                        <a:t>Incongruent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400" spc="-1" strike="noStrike">
                          <a:latin typeface="Arial"/>
                        </a:rPr>
                        <a:t>Congruituy effect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19640">
                <a:tc>
                  <a:txBody>
                    <a:bodyPr lIns="90000" rIns="90000" tIns="46800" bIns="46800"/>
                    <a:p>
                      <a:r>
                        <a:rPr b="0" lang="en-US" sz="1400" spc="-1" strike="noStrike">
                          <a:latin typeface="Arial"/>
                        </a:rPr>
                        <a:t>1</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1750</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889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r"/>
                      <a:r>
                        <a:rPr b="0" lang="en-US" sz="1800" spc="-1" strike="noStrike">
                          <a:latin typeface="Arial"/>
                        </a:rPr>
                        <a:t>-861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19640">
                <a:tc>
                  <a:txBody>
                    <a:bodyPr lIns="90000" rIns="90000" tIns="46800" bIns="46800"/>
                    <a:p>
                      <a:r>
                        <a:rPr b="0" lang="en-US" sz="1400" spc="-1" strike="noStrike">
                          <a:latin typeface="Arial"/>
                        </a:rPr>
                        <a:t>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2322</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1569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r"/>
                      <a:r>
                        <a:rPr b="0" lang="en-US" sz="1800" spc="-1" strike="noStrike">
                          <a:latin typeface="Arial"/>
                        </a:rPr>
                        <a:t>-753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0">
                <a:tc>
                  <a:txBody>
                    <a:bodyPr lIns="90000" rIns="90000" tIns="46800" bIns="46800"/>
                    <a:p>
                      <a:r>
                        <a:rPr b="0" lang="en-US" sz="1400" spc="-1" strike="noStrike">
                          <a:latin typeface="Arial"/>
                        </a:rPr>
                        <a:t>3</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-477</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-789</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pPr algn="r"/>
                      <a:r>
                        <a:rPr b="0" lang="en-US" sz="1800" spc="-1" strike="noStrike">
                          <a:latin typeface="Arial"/>
                        </a:rPr>
                        <a:t>-312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0">
                <a:tc>
                  <a:txBody>
                    <a:bodyPr lIns="90000" rIns="90000" tIns="46800" bIns="46800"/>
                    <a:p>
                      <a:r>
                        <a:rPr b="0" lang="en-US" sz="1400" spc="-1" strike="noStrike">
                          <a:latin typeface="Arial"/>
                        </a:rPr>
                        <a:t>4</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638</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US" sz="1400" spc="-1" strike="noStrike">
                          <a:latin typeface="Arial"/>
                        </a:rPr>
                        <a:t>-</a:t>
                      </a:r>
                      <a:r>
                        <a:rPr b="0" lang="en-US" sz="1400" spc="-1" strike="noStrike">
                          <a:latin typeface="Arial"/>
                        </a:rPr>
                        <a:t>1</a:t>
                      </a:r>
                      <a:r>
                        <a:rPr b="0" lang="en-US" sz="1400" spc="-1" strike="noStrike">
                          <a:latin typeface="Arial"/>
                        </a:rPr>
                        <a:t>5</a:t>
                      </a:r>
                      <a:r>
                        <a:rPr b="0" lang="en-US" sz="1400" spc="-1" strike="noStrike">
                          <a:latin typeface="Arial"/>
                        </a:rPr>
                        <a:t>5</a:t>
                      </a:r>
                      <a:r>
                        <a:rPr b="0" lang="en-US" sz="1400" spc="-1" strike="noStrike">
                          <a:latin typeface="Arial"/>
                        </a:rPr>
                        <a:t>6</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pPr algn="r"/>
                      <a:r>
                        <a:rPr b="0" lang="en-US" sz="1800" spc="-1" strike="noStrike">
                          <a:latin typeface="Arial"/>
                        </a:rPr>
                        <a:t>-</a:t>
                      </a:r>
                      <a:r>
                        <a:rPr b="0" lang="en-US" sz="1800" spc="-1" strike="noStrike">
                          <a:latin typeface="Arial"/>
                        </a:rPr>
                        <a:t>2</a:t>
                      </a:r>
                      <a:r>
                        <a:rPr b="0" lang="en-US" sz="1800" spc="-1" strike="noStrike">
                          <a:latin typeface="Arial"/>
                        </a:rPr>
                        <a:t>1</a:t>
                      </a:r>
                      <a:r>
                        <a:rPr b="0" lang="en-US" sz="1800" spc="-1" strike="noStrike">
                          <a:latin typeface="Arial"/>
                        </a:rPr>
                        <a:t>9</a:t>
                      </a:r>
                      <a:r>
                        <a:rPr b="0" lang="en-US" sz="1800" spc="-1" strike="noStrike">
                          <a:latin typeface="Arial"/>
                        </a:rPr>
                        <a:t>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0">
                <a:tc>
                  <a:txBody>
                    <a:bodyPr lIns="90000" rIns="90000" tIns="46800" bIns="46800"/>
                    <a:p>
                      <a:r>
                        <a:rPr b="0" lang="en-US" sz="1400" spc="-1" strike="noStrike">
                          <a:latin typeface="Arial"/>
                        </a:rPr>
                        <a:t>(.</a:t>
                      </a:r>
                      <a:r>
                        <a:rPr b="0" lang="en-US" sz="1400" spc="-1" strike="noStrike">
                          <a:latin typeface="Arial"/>
                        </a:rPr>
                        <a:t>..</a:t>
                      </a:r>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a:t>
                      </a:r>
                      <a:r>
                        <a:rPr b="0" lang="en-US" sz="1400" spc="-1" strike="noStrike">
                          <a:latin typeface="Arial"/>
                        </a:rPr>
                        <a:t>..</a:t>
                      </a:r>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400" spc="-1" strike="noStrike">
                          <a:latin typeface="Arial"/>
                        </a:rPr>
                        <a:t>(...)</a:t>
                      </a:r>
                      <a:endParaRPr b="0" lang="en-US" sz="1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01" name="CustomShape 8"/>
          <p:cNvSpPr/>
          <p:nvPr/>
        </p:nvSpPr>
        <p:spPr>
          <a:xfrm>
            <a:off x="6915600" y="2011680"/>
            <a:ext cx="2594160" cy="8229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latin typeface="Calibri"/>
                <a:ea typeface="DejaVu Sans"/>
              </a:rPr>
              <a:t>We can take these values and run T test against zero.</a:t>
            </a:r>
            <a:endParaRPr b="0" lang="en-US" sz="1600" spc="-1" strike="noStrike">
              <a:latin typeface="Arial"/>
            </a:endParaRPr>
          </a:p>
        </p:txBody>
      </p:sp>
      <p:sp>
        <p:nvSpPr>
          <p:cNvPr id="202" name="CustomShape 9"/>
          <p:cNvSpPr/>
          <p:nvPr/>
        </p:nvSpPr>
        <p:spPr>
          <a:xfrm>
            <a:off x="7007040" y="3657600"/>
            <a:ext cx="2594160" cy="822960"/>
          </a:xfrm>
          <a:prstGeom prst="rect">
            <a:avLst/>
          </a:prstGeom>
          <a:solidFill>
            <a:srgbClr val="ffffff"/>
          </a:solid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latin typeface="Calibri"/>
                <a:ea typeface="DejaVu Sans"/>
              </a:rPr>
              <a:t>QUESTION: </a:t>
            </a:r>
            <a:endParaRPr b="0" lang="en-US" sz="1600" spc="-1" strike="noStrike">
              <a:latin typeface="Arial"/>
            </a:endParaRPr>
          </a:p>
          <a:p>
            <a:pPr>
              <a:lnSpc>
                <a:spcPct val="100000"/>
              </a:lnSpc>
            </a:pPr>
            <a:r>
              <a:rPr b="0" lang="en-US" sz="1600" spc="-1" strike="noStrike">
                <a:solidFill>
                  <a:srgbClr val="000000"/>
                </a:solidFill>
                <a:latin typeface="Calibri"/>
                <a:ea typeface="DejaVu Sans"/>
              </a:rPr>
              <a:t>What will this test tell us?</a:t>
            </a:r>
            <a:endParaRPr b="0" lang="en-US" sz="16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16384</TotalTime>
  <Application>LibreOffice/6.0.7.3$Linux_X86_64 LibreOffice_project/00m0$Build-3</Application>
  <Words>1068</Words>
  <Paragraphs>263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J Nueva</dc:creator>
  <dc:description/>
  <dc:language>en-US</dc:language>
  <cp:lastModifiedBy>Javier Ortiz-Tudela</cp:lastModifiedBy>
  <dcterms:modified xsi:type="dcterms:W3CDTF">2021-05-07T18:56:58Z</dcterms:modified>
  <cp:revision>411</cp:revision>
  <dc:subject/>
  <dc:title>Diapositiva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0x01010073C3545982F2424B85F781D81AF9EA40</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20</vt:i4>
  </property>
  <property fmtid="{D5CDD505-2E9C-101B-9397-08002B2CF9AE}" pid="9" name="PresentationFormat">
    <vt:lpwstr>A4 (210 x 297 mm)</vt:lpwstr>
  </property>
  <property fmtid="{D5CDD505-2E9C-101B-9397-08002B2CF9AE}" pid="10" name="ScaleCrop">
    <vt:bool>0</vt:bool>
  </property>
  <property fmtid="{D5CDD505-2E9C-101B-9397-08002B2CF9AE}" pid="11" name="ShareDoc">
    <vt:bool>0</vt:bool>
  </property>
  <property fmtid="{D5CDD505-2E9C-101B-9397-08002B2CF9AE}" pid="12" name="Slides">
    <vt:i4>20</vt:i4>
  </property>
</Properties>
</file>